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Inter"/>
      <p:regular r:id="rId73"/>
      <p:bold r:id="rId74"/>
    </p:embeddedFont>
    <p:embeddedFont>
      <p:font typeface="Lato"/>
      <p:regular r:id="rId75"/>
      <p:bold r:id="rId76"/>
      <p:italic r:id="rId77"/>
      <p:boldItalic r:id="rId78"/>
    </p:embeddedFont>
    <p:embeddedFont>
      <p:font typeface="Pacifico"/>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0" roundtripDataSignature="AMtx7mhc+lC5OZ0dQyHNsE3VSXZ8Vsud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4ADA9D-13C1-4026-AEFB-3A580F28AEF8}">
  <a:tblStyle styleId="{734ADA9D-13C1-4026-AEFB-3A580F28AE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nter-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Lato-regular.fntdata"/><Relationship Id="rId30" Type="http://schemas.openxmlformats.org/officeDocument/2006/relationships/slide" Target="slides/slide25.xml"/><Relationship Id="rId74" Type="http://schemas.openxmlformats.org/officeDocument/2006/relationships/font" Target="fonts/Inter-bold.fntdata"/><Relationship Id="rId33" Type="http://schemas.openxmlformats.org/officeDocument/2006/relationships/slide" Target="slides/slide28.xml"/><Relationship Id="rId77" Type="http://schemas.openxmlformats.org/officeDocument/2006/relationships/font" Target="fonts/Lato-italic.fntdata"/><Relationship Id="rId32" Type="http://schemas.openxmlformats.org/officeDocument/2006/relationships/slide" Target="slides/slide27.xml"/><Relationship Id="rId76" Type="http://schemas.openxmlformats.org/officeDocument/2006/relationships/font" Target="fonts/Lato-bold.fntdata"/><Relationship Id="rId35" Type="http://schemas.openxmlformats.org/officeDocument/2006/relationships/slide" Target="slides/slide30.xml"/><Relationship Id="rId79" Type="http://schemas.openxmlformats.org/officeDocument/2006/relationships/font" Target="fonts/Pacifico-regular.fntdata"/><Relationship Id="rId34" Type="http://schemas.openxmlformats.org/officeDocument/2006/relationships/slide" Target="slides/slide29.xml"/><Relationship Id="rId78" Type="http://schemas.openxmlformats.org/officeDocument/2006/relationships/font" Target="fonts/Lato-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0" name="Google Shape;17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ce2eb8d565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g2ce2eb8d565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7" name="Google Shape;19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ce34935417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3" name="Google Shape;1933;g2ce34935417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Started by checking multicollinearity using correlation matrix.</a:t>
            </a:r>
            <a:endParaRPr/>
          </a:p>
          <a:p>
            <a:pPr indent="-317500" lvl="0" marL="457200" rtl="0" algn="l">
              <a:spcBef>
                <a:spcPts val="0"/>
              </a:spcBef>
              <a:spcAft>
                <a:spcPts val="0"/>
              </a:spcAft>
              <a:buSzPts val="1400"/>
              <a:buChar char="-"/>
            </a:pPr>
            <a:r>
              <a:rPr lang="es-ES"/>
              <a:t>The correlation matrix shows high correlations among superplasticizer &amp; fly ash, superplasticizer &amp; water, and water &amp; fine aggregate.</a:t>
            </a:r>
            <a:endParaRPr/>
          </a:p>
          <a:p>
            <a:pPr indent="-317500" lvl="0" marL="457200" rtl="0" algn="l">
              <a:spcBef>
                <a:spcPts val="0"/>
              </a:spcBef>
              <a:spcAft>
                <a:spcPts val="0"/>
              </a:spcAft>
              <a:buSzPts val="1400"/>
              <a:buChar char="-"/>
            </a:pPr>
            <a:r>
              <a:rPr lang="es-ES"/>
              <a:t>So we decided to drop </a:t>
            </a:r>
            <a:r>
              <a:rPr lang="es-ES"/>
              <a:t>superplasticizer and fine aggregate from independent variables, and dropped age as well, since age is discrete and might not be helpful in our regression analysis.</a:t>
            </a:r>
            <a:endParaRPr/>
          </a:p>
          <a:p>
            <a:pPr indent="-317500" lvl="0" marL="457200" rtl="0" algn="l">
              <a:spcBef>
                <a:spcPts val="0"/>
              </a:spcBef>
              <a:spcAft>
                <a:spcPts val="0"/>
              </a:spcAft>
              <a:buSzPts val="1400"/>
              <a:buChar char="-"/>
            </a:pPr>
            <a:r>
              <a:rPr lang="es-ES"/>
              <a:t>This is the plot after dropping some independent variables, and there seems to be less multicollinearity issues.</a:t>
            </a:r>
            <a:endParaRPr/>
          </a:p>
        </p:txBody>
      </p:sp>
      <p:sp>
        <p:nvSpPr>
          <p:cNvPr id="1941" name="Google Shape;19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To be more sure, we computed Variance Inflation Factors for each independent variable.</a:t>
            </a:r>
            <a:endParaRPr/>
          </a:p>
          <a:p>
            <a:pPr indent="-317500" lvl="0" marL="457200" rtl="0" algn="l">
              <a:spcBef>
                <a:spcPts val="0"/>
              </a:spcBef>
              <a:spcAft>
                <a:spcPts val="0"/>
              </a:spcAft>
              <a:buSzPts val="1400"/>
              <a:buChar char="-"/>
            </a:pPr>
            <a:r>
              <a:rPr lang="es-ES"/>
              <a:t>All VIF value are less than 5, proving no multicollinearity issue exists.</a:t>
            </a:r>
            <a:endParaRPr/>
          </a:p>
        </p:txBody>
      </p:sp>
      <p:sp>
        <p:nvSpPr>
          <p:cNvPr id="1958" name="Google Shape;19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ce34935417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8" name="Google Shape;1968;g2ce34935417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d024d6cf77_2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2d024d6cf77_2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We used Cook’s distance to identify outliers from our dataset if any.</a:t>
            </a:r>
            <a:endParaRPr/>
          </a:p>
          <a:p>
            <a:pPr indent="-317500" lvl="0" marL="457200" rtl="0" algn="l">
              <a:spcBef>
                <a:spcPts val="0"/>
              </a:spcBef>
              <a:spcAft>
                <a:spcPts val="0"/>
              </a:spcAft>
              <a:buSzPts val="1400"/>
              <a:buChar char="-"/>
            </a:pPr>
            <a:r>
              <a:rPr lang="es-ES"/>
              <a:t>We were able to identify 63 outliers in total, and we removed them accordingly.</a:t>
            </a:r>
            <a:endParaRPr/>
          </a:p>
        </p:txBody>
      </p:sp>
      <p:sp>
        <p:nvSpPr>
          <p:cNvPr id="1980" name="Google Shape;1980;g2d024d6cf77_2_5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2d9f10722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We applied standardization after removing the outliers. S</a:t>
            </a:r>
            <a:r>
              <a:rPr lang="es-ES"/>
              <a:t>tandardization preserves the shape of the distribution while shifting and scaling the data such that its mean is centered at 0 and the standard deviation is 1. The minimum and maximum values of each variables changed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We tried running the model with and without removing outliers, and with and without standardizations, so 4 different models in total. But we had the best results with removing outliers and using standardization, so we are using that model in our presentation.</a:t>
            </a:r>
            <a:endParaRPr/>
          </a:p>
        </p:txBody>
      </p:sp>
      <p:sp>
        <p:nvSpPr>
          <p:cNvPr id="1990" name="Google Shape;1990;g2d9f10722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d024d6cf77_2_4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2" name="Google Shape;2002;g2d024d6cf77_2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ce34935417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2ce34935417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To check linearity, we created two plots.</a:t>
            </a:r>
            <a:endParaRPr/>
          </a:p>
          <a:p>
            <a:pPr indent="-317500" lvl="0" marL="457200" rtl="0" algn="l">
              <a:spcBef>
                <a:spcPts val="0"/>
              </a:spcBef>
              <a:spcAft>
                <a:spcPts val="0"/>
              </a:spcAft>
              <a:buSzPts val="1400"/>
              <a:buChar char="-"/>
            </a:pPr>
            <a:r>
              <a:rPr lang="es-ES"/>
              <a:t>One of them is Residuals vs Fitted values plot.</a:t>
            </a:r>
            <a:endParaRPr/>
          </a:p>
          <a:p>
            <a:pPr indent="-317500" lvl="0" marL="457200" rtl="0" algn="l">
              <a:spcBef>
                <a:spcPts val="0"/>
              </a:spcBef>
              <a:spcAft>
                <a:spcPts val="0"/>
              </a:spcAft>
              <a:buSzPts val="1400"/>
              <a:buChar char="-"/>
            </a:pPr>
            <a:r>
              <a:rPr lang="es-ES"/>
              <a:t>As you can see, there is no obvious pattern in the plot, which suggests that there is no issue with linearity.</a:t>
            </a:r>
            <a:endParaRPr/>
          </a:p>
        </p:txBody>
      </p:sp>
      <p:sp>
        <p:nvSpPr>
          <p:cNvPr id="2017" name="Google Shape;2017;g2ce34935417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d05070e28f_0_4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ES"/>
              <a:t>Hi everyone, We kick things off by introducing our presentation outline,</a:t>
            </a:r>
            <a:endParaRPr/>
          </a:p>
          <a:p>
            <a:pPr indent="0" lvl="0" marL="0" rtl="0" algn="l">
              <a:lnSpc>
                <a:spcPct val="115000"/>
              </a:lnSpc>
              <a:spcBef>
                <a:spcPts val="1200"/>
              </a:spcBef>
              <a:spcAft>
                <a:spcPts val="0"/>
              </a:spcAft>
              <a:buClr>
                <a:schemeClr val="dk1"/>
              </a:buClr>
              <a:buSzPts val="1100"/>
              <a:buFont typeface="Arial"/>
              <a:buNone/>
            </a:pPr>
            <a:r>
              <a:rPr lang="es-ES"/>
              <a:t>We start by </a:t>
            </a:r>
            <a:r>
              <a:rPr lang="es-ES"/>
              <a:t>cross</a:t>
            </a:r>
            <a:r>
              <a:rPr lang="es-ES"/>
              <a:t> sectional analysis, in which we will go through the background and research setup, EDA ( exploratory data analysis) and then divide into diagnostic test and final model selection and evaluation.</a:t>
            </a:r>
            <a:endParaRPr/>
          </a:p>
          <a:p>
            <a:pPr indent="0" lvl="0" marL="0" rtl="0" algn="l">
              <a:lnSpc>
                <a:spcPct val="115000"/>
              </a:lnSpc>
              <a:spcBef>
                <a:spcPts val="1200"/>
              </a:spcBef>
              <a:spcAft>
                <a:spcPts val="0"/>
              </a:spcAft>
              <a:buClr>
                <a:schemeClr val="dk1"/>
              </a:buClr>
              <a:buSzPts val="1100"/>
              <a:buFont typeface="Arial"/>
              <a:buNone/>
            </a:pPr>
            <a:r>
              <a:rPr lang="es-ES"/>
              <a:t>After that we would continue to take about time series analysis, and the procedure is similar to that of cross sectional analysis expect for the back testing in the end.</a:t>
            </a:r>
            <a:endParaRPr/>
          </a:p>
          <a:p>
            <a:pPr indent="0" lvl="0" marL="0" rtl="0" algn="l">
              <a:lnSpc>
                <a:spcPct val="115000"/>
              </a:lnSpc>
              <a:spcBef>
                <a:spcPts val="1200"/>
              </a:spcBef>
              <a:spcAft>
                <a:spcPts val="0"/>
              </a:spcAft>
              <a:buClr>
                <a:schemeClr val="dk1"/>
              </a:buClr>
              <a:buSzPts val="1100"/>
              <a:buFont typeface="Arial"/>
              <a:buNone/>
            </a:pPr>
            <a:r>
              <a:rPr lang="es-ES"/>
              <a:t>And at the end of this presentation, we would give a brief summary of what we learned, problem that we encountered, and what we do to solve then.</a:t>
            </a:r>
            <a:endParaRPr/>
          </a:p>
          <a:p>
            <a:pPr indent="0" lvl="0" marL="0" rtl="0" algn="l">
              <a:spcBef>
                <a:spcPts val="1200"/>
              </a:spcBef>
              <a:spcAft>
                <a:spcPts val="0"/>
              </a:spcAft>
              <a:buNone/>
            </a:pPr>
            <a:r>
              <a:t/>
            </a:r>
            <a:endParaRPr/>
          </a:p>
        </p:txBody>
      </p:sp>
      <p:sp>
        <p:nvSpPr>
          <p:cNvPr id="1763" name="Google Shape;1763;g2d05070e28f_0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ff523f901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ff523f9015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Another plot we made is Observed values vs Fitted values plot.</a:t>
            </a:r>
            <a:endParaRPr/>
          </a:p>
          <a:p>
            <a:pPr indent="-317500" lvl="0" marL="457200" rtl="0" algn="l">
              <a:spcBef>
                <a:spcPts val="0"/>
              </a:spcBef>
              <a:spcAft>
                <a:spcPts val="0"/>
              </a:spcAft>
              <a:buSzPts val="1400"/>
              <a:buChar char="-"/>
            </a:pPr>
            <a:r>
              <a:rPr lang="es-ES"/>
              <a:t>It can be seen that the data points fall closely to the 45-degree line, which suggests there is a good fit, and no issue with linearity.</a:t>
            </a:r>
            <a:endParaRPr/>
          </a:p>
        </p:txBody>
      </p:sp>
      <p:sp>
        <p:nvSpPr>
          <p:cNvPr id="2028" name="Google Shape;2028;g1ff523f9015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ce3493541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g2ce3493541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ce34935417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We used Breusch-Pagan test to check homoscedasticity.</a:t>
            </a:r>
            <a:endParaRPr/>
          </a:p>
          <a:p>
            <a:pPr indent="-317500" lvl="0" marL="457200" rtl="0" algn="l">
              <a:spcBef>
                <a:spcPts val="0"/>
              </a:spcBef>
              <a:spcAft>
                <a:spcPts val="0"/>
              </a:spcAft>
              <a:buSzPts val="1400"/>
              <a:buChar char="-"/>
            </a:pPr>
            <a:r>
              <a:rPr lang="es-ES"/>
              <a:t>Null hypothesis is that variance in a dataset is constant, which means homoscedasticity. Alternative hypothesis is heteroscedasticity.</a:t>
            </a:r>
            <a:endParaRPr/>
          </a:p>
          <a:p>
            <a:pPr indent="-317500" lvl="0" marL="457200" rtl="0" algn="l">
              <a:spcBef>
                <a:spcPts val="0"/>
              </a:spcBef>
              <a:spcAft>
                <a:spcPts val="0"/>
              </a:spcAft>
              <a:buSzPts val="1400"/>
              <a:buChar char="-"/>
            </a:pPr>
            <a:r>
              <a:rPr lang="es-ES"/>
              <a:t>As you can see, our p-value is very low, so our null hypothesis is rejected.</a:t>
            </a:r>
            <a:endParaRPr/>
          </a:p>
          <a:p>
            <a:pPr indent="-317500" lvl="0" marL="457200" rtl="0" algn="l">
              <a:spcBef>
                <a:spcPts val="0"/>
              </a:spcBef>
              <a:spcAft>
                <a:spcPts val="0"/>
              </a:spcAft>
              <a:buSzPts val="1400"/>
              <a:buChar char="-"/>
            </a:pPr>
            <a:r>
              <a:rPr lang="es-ES"/>
              <a:t>So at this stage, we could think of 2 solutions. First, transformation of variables, which we would try later after all diagnostic tests are done. Second is considering using Weighted Least Squares (WLS), which we kept in mind when selecting our model.</a:t>
            </a:r>
            <a:endParaRPr/>
          </a:p>
        </p:txBody>
      </p:sp>
      <p:sp>
        <p:nvSpPr>
          <p:cNvPr id="2055" name="Google Shape;2055;g2ce34935417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d024d6cf77_2_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4" name="Google Shape;2074;g2d024d6cf77_2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2ce34935417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We used Durbin-Watson test to check autocorrelation.</a:t>
            </a:r>
            <a:endParaRPr/>
          </a:p>
          <a:p>
            <a:pPr indent="-317500" lvl="0" marL="457200" rtl="0" algn="l">
              <a:spcBef>
                <a:spcPts val="0"/>
              </a:spcBef>
              <a:spcAft>
                <a:spcPts val="0"/>
              </a:spcAft>
              <a:buSzPts val="1400"/>
              <a:buChar char="-"/>
            </a:pPr>
            <a:r>
              <a:rPr lang="es-ES"/>
              <a:t>Null hypothesis is that there is no autocorrelation, and alternative hypothesis is that there is autocorrelation.</a:t>
            </a:r>
            <a:endParaRPr/>
          </a:p>
          <a:p>
            <a:pPr indent="-317500" lvl="0" marL="457200" rtl="0" algn="l">
              <a:spcBef>
                <a:spcPts val="0"/>
              </a:spcBef>
              <a:spcAft>
                <a:spcPts val="0"/>
              </a:spcAft>
              <a:buSzPts val="1400"/>
              <a:buChar char="-"/>
            </a:pPr>
            <a:r>
              <a:rPr lang="es-ES"/>
              <a:t>Our Durbin-Watson statistic showed below 2, and was relatively far apart from 2. This means that there is a positive autocorrelation.</a:t>
            </a:r>
            <a:endParaRPr/>
          </a:p>
          <a:p>
            <a:pPr indent="-317500" lvl="0" marL="457200" rtl="0" algn="l">
              <a:spcBef>
                <a:spcPts val="0"/>
              </a:spcBef>
              <a:spcAft>
                <a:spcPts val="0"/>
              </a:spcAft>
              <a:buSzPts val="1400"/>
              <a:buChar char="-"/>
            </a:pPr>
            <a:r>
              <a:rPr lang="es-ES"/>
              <a:t>Again, we could think of transforming our independent variables to fix this issue.</a:t>
            </a:r>
            <a:endParaRPr/>
          </a:p>
        </p:txBody>
      </p:sp>
      <p:sp>
        <p:nvSpPr>
          <p:cNvPr id="2094" name="Google Shape;2094;g2ce34935417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d024d6cf77_2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2" name="Google Shape;2112;g2d024d6cf77_2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1f7d583915d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To check normality, we plotted a Q-Q plot. It seemed rather okay, but when we tried Jarque-Bera test to ensure normality, our p-value was significantly low.</a:t>
            </a:r>
            <a:endParaRPr/>
          </a:p>
          <a:p>
            <a:pPr indent="-317500" lvl="0" marL="457200" rtl="0" algn="l">
              <a:spcBef>
                <a:spcPts val="0"/>
              </a:spcBef>
              <a:spcAft>
                <a:spcPts val="0"/>
              </a:spcAft>
              <a:buSzPts val="1400"/>
              <a:buChar char="-"/>
            </a:pPr>
            <a:r>
              <a:rPr lang="es-ES"/>
              <a:t>So our null hypothesis, which is that errors are normally distributed, was rejected.</a:t>
            </a:r>
            <a:endParaRPr/>
          </a:p>
        </p:txBody>
      </p:sp>
      <p:sp>
        <p:nvSpPr>
          <p:cNvPr id="2135" name="Google Shape;2135;g1f7d583915d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1ff523f9015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So we failed homoscedasticity, autocorrelation, and normality for our cross-sectional data. To fix this issue, we had to transform our independent variables.</a:t>
            </a:r>
            <a:endParaRPr/>
          </a:p>
        </p:txBody>
      </p:sp>
      <p:sp>
        <p:nvSpPr>
          <p:cNvPr id="2150" name="Google Shape;2150;g1ff523f9015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d03d4f213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d03d4f213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We chose a box-cox transformation method to transform variables. Box-cox transformation is a statistical technique used to stabilize variance and make data more normally distributed. This is particularly useful when variables are not naturally distributed normally, causing issues like heteroscedasticity or skewness in statistical models. After transformation, however, p-value of Jarque-Bera test dropped even more, which did not fix normality issue. You can see that Q-Q plot shows the data points moving away from 45 degree line at the beginning and the end. Linearity and autocorrelation results improved, but heteroscedasticity became worse as well. Hence, it was concluded that box-cox transformation was not so helpful in this case.</a:t>
            </a:r>
            <a:endParaRPr/>
          </a:p>
        </p:txBody>
      </p:sp>
      <p:sp>
        <p:nvSpPr>
          <p:cNvPr id="2174" name="Google Shape;2174;g2d03d4f213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1f7d583915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1" name="Google Shape;2191;g1f7d583915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d024d6cf77_2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g2d024d6cf77_2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d024d6cf77_2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7" name="Google Shape;2217;g2d024d6cf77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d024d6cf77_1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Penalized regressions have all the properties - normality, autocorrelation, and homoscedasticity - solved. And if we look at AIC and BIC value, penalized regression also have the lowest value, which indicate a lower model complexity.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 Among penalized regressions, Elastic Net regression has the lowest RMSE and MAE, and the highest R-squared and adjusted R-squared. Lower RMSE and MAE indicate better predictive accuracy since they measure the difference between actual and predicted values. Higher R-squared and adjusted R-squared indicate that more variance in the dependent variable is explained by the model. So we decided that Elastic Net regression is the best model for our cross-sectional data.</a:t>
            </a:r>
            <a:endParaRPr/>
          </a:p>
        </p:txBody>
      </p:sp>
      <p:sp>
        <p:nvSpPr>
          <p:cNvPr id="2241" name="Google Shape;2241;g2d024d6cf77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d024d6cf77_2_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0" name="Google Shape;2250;g2d024d6cf77_2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g2d05070e28f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2d05070e28f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g2d05070e28f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d024d6cf77_2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d024d6cf77_2_5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Mention that we temporarily include all variables, and we will show variable elimination process</a:t>
            </a:r>
            <a:endParaRPr/>
          </a:p>
        </p:txBody>
      </p:sp>
      <p:sp>
        <p:nvSpPr>
          <p:cNvPr id="2283" name="Google Shape;2283;g2d024d6cf77_2_5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d05070e28f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6" name="Google Shape;2296;g2d05070e28f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2d024d6cf77_2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5" name="Google Shape;2325;g2d024d6cf77_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d024d6cf77_2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9" name="Google Shape;2349;g2d024d6cf77_2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2d024d6cf77_2_5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0" name="Google Shape;2360;g2d024d6cf77_2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d05070e28f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2d05070e28f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6" name="Google Shape;2376;g2d05070e28f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d05070e28f_0_4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ES"/>
              <a:t>We 'd like to discuss a topic that might initially seem unusual, yet it's intimately connected to our everyday lives. We're diving into the world of concrete—yes, concrete! While it might not be the first thing you think about when you wake up, it's actually a fundamental element in modern construction that shapes the environments we live and work in. Our focus will be on performing a cross-sectional analysis of concrete, exploring various factors affects concrete compressive strength.</a:t>
            </a:r>
            <a:endParaRPr/>
          </a:p>
          <a:p>
            <a:pPr indent="0" lvl="0" marL="0" rtl="0" algn="l">
              <a:spcBef>
                <a:spcPts val="1200"/>
              </a:spcBef>
              <a:spcAft>
                <a:spcPts val="0"/>
              </a:spcAft>
              <a:buNone/>
            </a:pPr>
            <a:r>
              <a:t/>
            </a:r>
            <a:endParaRPr/>
          </a:p>
        </p:txBody>
      </p:sp>
      <p:sp>
        <p:nvSpPr>
          <p:cNvPr id="1797" name="Google Shape;1797;g2d05070e28f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2d024d6cf77_2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8" name="Google Shape;2388;g2d024d6cf77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d024d6cf77_2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sz="1400">
                <a:latin typeface="Comic Sans MS"/>
                <a:ea typeface="Comic Sans MS"/>
                <a:cs typeface="Comic Sans MS"/>
                <a:sym typeface="Comic Sans MS"/>
              </a:rPr>
              <a:t>To explore more “issues” with the data set: </a:t>
            </a:r>
            <a:endParaRPr sz="1400">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1400">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s-ES" sz="1400">
                <a:latin typeface="Comic Sans MS"/>
                <a:ea typeface="Comic Sans MS"/>
                <a:cs typeface="Comic Sans MS"/>
                <a:sym typeface="Comic Sans MS"/>
              </a:rPr>
              <a:t>We need to perform diagnostic tests on the data set before we select a regression model</a:t>
            </a:r>
            <a:endParaRPr sz="1400">
              <a:latin typeface="Comic Sans MS"/>
              <a:ea typeface="Comic Sans MS"/>
              <a:cs typeface="Comic Sans MS"/>
              <a:sym typeface="Comic Sans MS"/>
            </a:endParaRPr>
          </a:p>
          <a:p>
            <a:pPr indent="0" lvl="0" marL="0" rtl="0" algn="l">
              <a:spcBef>
                <a:spcPts val="0"/>
              </a:spcBef>
              <a:spcAft>
                <a:spcPts val="0"/>
              </a:spcAft>
              <a:buNone/>
            </a:pPr>
            <a:r>
              <a:t/>
            </a:r>
            <a:endParaRPr sz="500">
              <a:latin typeface="Comic Sans MS"/>
              <a:ea typeface="Comic Sans MS"/>
              <a:cs typeface="Comic Sans MS"/>
              <a:sym typeface="Comic Sans MS"/>
            </a:endParaRPr>
          </a:p>
        </p:txBody>
      </p:sp>
      <p:sp>
        <p:nvSpPr>
          <p:cNvPr id="2399" name="Google Shape;2399;g2d024d6cf77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d024d6cf77_2_5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5" name="Google Shape;2425;g2d024d6cf77_2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d024d6cf77_2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Started by checking multicollinearity using correlation matrix.</a:t>
            </a:r>
            <a:endParaRPr/>
          </a:p>
          <a:p>
            <a:pPr indent="-317500" lvl="0" marL="457200" rtl="0" algn="l">
              <a:spcBef>
                <a:spcPts val="0"/>
              </a:spcBef>
              <a:spcAft>
                <a:spcPts val="0"/>
              </a:spcAft>
              <a:buClr>
                <a:schemeClr val="dk1"/>
              </a:buClr>
              <a:buSzPts val="1400"/>
              <a:buChar char="-"/>
            </a:pPr>
            <a:r>
              <a:rPr lang="es-ES"/>
              <a:t>The correlation matrix shows high correlations among 10-year expected inflation &amp; labor participation &amp; federal funds effective rate, and between global price of energy index and global price of aluminium.</a:t>
            </a:r>
            <a:endParaRPr/>
          </a:p>
          <a:p>
            <a:pPr indent="-317500" lvl="0" marL="457200" rtl="0" algn="l">
              <a:spcBef>
                <a:spcPts val="0"/>
              </a:spcBef>
              <a:spcAft>
                <a:spcPts val="0"/>
              </a:spcAft>
              <a:buClr>
                <a:schemeClr val="dk1"/>
              </a:buClr>
              <a:buSzPts val="1400"/>
              <a:buChar char="-"/>
            </a:pPr>
            <a:r>
              <a:rPr lang="es-ES"/>
              <a:t>So we decided to drop 10-year expected inflation, labor participation and global price of energy index from independent variables.</a:t>
            </a:r>
            <a:endParaRPr/>
          </a:p>
          <a:p>
            <a:pPr indent="-317500" lvl="0" marL="457200" rtl="0" algn="l">
              <a:spcBef>
                <a:spcPts val="0"/>
              </a:spcBef>
              <a:spcAft>
                <a:spcPts val="0"/>
              </a:spcAft>
              <a:buClr>
                <a:schemeClr val="dk1"/>
              </a:buClr>
              <a:buSzPts val="1400"/>
              <a:buChar char="-"/>
            </a:pPr>
            <a:r>
              <a:rPr lang="es-ES"/>
              <a:t>This is the plot after dropping some independent variables, and there seems to be less multicollinearity issues.</a:t>
            </a:r>
            <a:endParaRPr/>
          </a:p>
        </p:txBody>
      </p:sp>
      <p:sp>
        <p:nvSpPr>
          <p:cNvPr id="2433" name="Google Shape;2433;g2d024d6cf77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2d024d6cf77_2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To be more sure, we computed Variance Inflation Factors for each independent variable.</a:t>
            </a:r>
            <a:endParaRPr/>
          </a:p>
          <a:p>
            <a:pPr indent="-317500" lvl="0" marL="457200" rtl="0" algn="l">
              <a:spcBef>
                <a:spcPts val="0"/>
              </a:spcBef>
              <a:spcAft>
                <a:spcPts val="0"/>
              </a:spcAft>
              <a:buClr>
                <a:schemeClr val="dk1"/>
              </a:buClr>
              <a:buSzPts val="1400"/>
              <a:buChar char="-"/>
            </a:pPr>
            <a:r>
              <a:rPr lang="es-ES"/>
              <a:t>All VIF value are less than 5, proving no multicollinearity issue exists.</a:t>
            </a:r>
            <a:endParaRPr/>
          </a:p>
        </p:txBody>
      </p:sp>
      <p:sp>
        <p:nvSpPr>
          <p:cNvPr id="2451" name="Google Shape;2451;g2d024d6cf77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2d024d6cf77_2_6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1" name="Google Shape;2461;g2d024d6cf77_2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2d024d6cf77_2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2d024d6cf77_2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We used Cook’s distance to identify outliers from our dataset if any.</a:t>
            </a:r>
            <a:endParaRPr/>
          </a:p>
          <a:p>
            <a:pPr indent="-317500" lvl="0" marL="457200" rtl="0" algn="l">
              <a:spcBef>
                <a:spcPts val="0"/>
              </a:spcBef>
              <a:spcAft>
                <a:spcPts val="0"/>
              </a:spcAft>
              <a:buClr>
                <a:schemeClr val="dk1"/>
              </a:buClr>
              <a:buSzPts val="1400"/>
              <a:buChar char="-"/>
            </a:pPr>
            <a:r>
              <a:rPr lang="es-ES"/>
              <a:t>We were able to identify 6 outliers in total, and we removed them accordingly.</a:t>
            </a:r>
            <a:endParaRPr/>
          </a:p>
          <a:p>
            <a:pPr indent="-317500" lvl="0" marL="457200" rtl="0" algn="l">
              <a:spcBef>
                <a:spcPts val="0"/>
              </a:spcBef>
              <a:spcAft>
                <a:spcPts val="0"/>
              </a:spcAft>
              <a:buClr>
                <a:schemeClr val="dk1"/>
              </a:buClr>
              <a:buSzPts val="1400"/>
              <a:buChar char="-"/>
            </a:pPr>
            <a:r>
              <a:rPr lang="es-ES"/>
              <a:t>This time, the outliers were very far off compared to cross-sectional data, so removing outliers would have significantly improved our diagnostic tests results.</a:t>
            </a:r>
            <a:endParaRPr/>
          </a:p>
        </p:txBody>
      </p:sp>
      <p:sp>
        <p:nvSpPr>
          <p:cNvPr id="2473" name="Google Shape;2473;g2d024d6cf77_2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2d9f107228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We applied standardization after removing the outliers. Standardization preserves the shape of the distribution while shifting and scaling the data such that its mean is centered at 0 and the standard deviation is 1. The minimum and maximum values of each variables changed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ES"/>
              <a:t>We tried running the model with and without removing outliers, and with and without standardizations, so 4 different models in total. But we had the best results with removing outliers and using standardization, so we are using that model in our presentation.</a:t>
            </a:r>
            <a:endParaRPr/>
          </a:p>
        </p:txBody>
      </p:sp>
      <p:sp>
        <p:nvSpPr>
          <p:cNvPr id="2484" name="Google Shape;2484;g2d9f107228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2d024d6cf77_2_7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5" name="Google Shape;2495;g2d024d6cf77_2_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2d024d6cf77_2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2d024d6cf77_2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To check linearity, we created two plots.</a:t>
            </a:r>
            <a:endParaRPr/>
          </a:p>
          <a:p>
            <a:pPr indent="-317500" lvl="0" marL="457200" rtl="0" algn="l">
              <a:spcBef>
                <a:spcPts val="0"/>
              </a:spcBef>
              <a:spcAft>
                <a:spcPts val="0"/>
              </a:spcAft>
              <a:buClr>
                <a:schemeClr val="dk1"/>
              </a:buClr>
              <a:buSzPts val="1400"/>
              <a:buChar char="-"/>
            </a:pPr>
            <a:r>
              <a:rPr lang="es-ES"/>
              <a:t>One of them is Residuals vs Fitted values plot.</a:t>
            </a:r>
            <a:endParaRPr/>
          </a:p>
          <a:p>
            <a:pPr indent="-317500" lvl="0" marL="457200" rtl="0" algn="l">
              <a:spcBef>
                <a:spcPts val="0"/>
              </a:spcBef>
              <a:spcAft>
                <a:spcPts val="0"/>
              </a:spcAft>
              <a:buClr>
                <a:schemeClr val="dk1"/>
              </a:buClr>
              <a:buSzPts val="1400"/>
              <a:buChar char="-"/>
            </a:pPr>
            <a:r>
              <a:rPr lang="es-ES"/>
              <a:t>You can see some patterns in the plot, which indicates that the relationship might not be linear.</a:t>
            </a:r>
            <a:endParaRPr/>
          </a:p>
          <a:p>
            <a:pPr indent="-317500" lvl="0" marL="457200" rtl="0" algn="l">
              <a:spcBef>
                <a:spcPts val="0"/>
              </a:spcBef>
              <a:spcAft>
                <a:spcPts val="0"/>
              </a:spcAft>
              <a:buClr>
                <a:schemeClr val="dk1"/>
              </a:buClr>
              <a:buSzPts val="1400"/>
              <a:buChar char="-"/>
            </a:pPr>
            <a:r>
              <a:rPr lang="es-ES"/>
              <a:t>To fix this issue, we could try variable transformation later.</a:t>
            </a:r>
            <a:endParaRPr/>
          </a:p>
        </p:txBody>
      </p:sp>
      <p:sp>
        <p:nvSpPr>
          <p:cNvPr id="2510" name="Google Shape;2510;g2d024d6cf77_2_3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2d05070e28f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2d05070e28f_0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ES"/>
              <a:t>Initially we select 8 variables as our independent variable, and you will see variable selection process in the upcoming analysis, which leaves us with 5 independent variables highlighted black here.And our goal in today’s analysis is to find out which factor influences the concrete compressive strength most.</a:t>
            </a:r>
            <a:endParaRPr/>
          </a:p>
          <a:p>
            <a:pPr indent="0" lvl="0" marL="0" rtl="0" algn="l">
              <a:spcBef>
                <a:spcPts val="1200"/>
              </a:spcBef>
              <a:spcAft>
                <a:spcPts val="0"/>
              </a:spcAft>
              <a:buNone/>
            </a:pPr>
            <a:r>
              <a:t/>
            </a:r>
            <a:endParaRPr/>
          </a:p>
        </p:txBody>
      </p:sp>
      <p:sp>
        <p:nvSpPr>
          <p:cNvPr id="1808" name="Google Shape;1808;g2d05070e28f_0_4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2da582f310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2da582f310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Another plot we made is Observed values vs Fitted values plot.</a:t>
            </a:r>
            <a:endParaRPr/>
          </a:p>
          <a:p>
            <a:pPr indent="-317500" lvl="0" marL="457200" rtl="0" algn="l">
              <a:spcBef>
                <a:spcPts val="0"/>
              </a:spcBef>
              <a:spcAft>
                <a:spcPts val="0"/>
              </a:spcAft>
              <a:buSzPts val="1400"/>
              <a:buChar char="-"/>
            </a:pPr>
            <a:r>
              <a:rPr lang="es-ES"/>
              <a:t>It can be seen that the data points scatter way from the 45-degree line, which suggests there is not a good fit.</a:t>
            </a:r>
            <a:endParaRPr/>
          </a:p>
        </p:txBody>
      </p:sp>
      <p:sp>
        <p:nvSpPr>
          <p:cNvPr id="2524" name="Google Shape;2524;g2da582f310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2d024d6cf77_2_6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4" name="Google Shape;2534;g2d024d6cf77_2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2d024d6cf77_2_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ES"/>
              <a:t>We used Breusch-Pagan test to check homoscedasticity.</a:t>
            </a:r>
            <a:endParaRPr/>
          </a:p>
          <a:p>
            <a:pPr indent="-317500" lvl="0" marL="457200" rtl="0" algn="l">
              <a:spcBef>
                <a:spcPts val="0"/>
              </a:spcBef>
              <a:spcAft>
                <a:spcPts val="0"/>
              </a:spcAft>
              <a:buClr>
                <a:schemeClr val="dk1"/>
              </a:buClr>
              <a:buSzPts val="1400"/>
              <a:buChar char="-"/>
            </a:pPr>
            <a:r>
              <a:rPr lang="es-ES"/>
              <a:t>Null hypothesis is that variance in a dataset is constant, which means homoscedasticity. Alternative hypothesis is heteroscedasticity.</a:t>
            </a:r>
            <a:endParaRPr/>
          </a:p>
          <a:p>
            <a:pPr indent="-317500" lvl="0" marL="457200" rtl="0" algn="l">
              <a:spcBef>
                <a:spcPts val="0"/>
              </a:spcBef>
              <a:spcAft>
                <a:spcPts val="0"/>
              </a:spcAft>
              <a:buClr>
                <a:schemeClr val="dk1"/>
              </a:buClr>
              <a:buSzPts val="1400"/>
              <a:buChar char="-"/>
            </a:pPr>
            <a:r>
              <a:rPr lang="es-ES"/>
              <a:t>As you can see, our p-value is very low, lower than 0.05, so our null hypothesis is rejected.</a:t>
            </a:r>
            <a:endParaRPr/>
          </a:p>
          <a:p>
            <a:pPr indent="-317500" lvl="0" marL="457200" rtl="0" algn="l">
              <a:spcBef>
                <a:spcPts val="0"/>
              </a:spcBef>
              <a:spcAft>
                <a:spcPts val="0"/>
              </a:spcAft>
              <a:buClr>
                <a:schemeClr val="dk1"/>
              </a:buClr>
              <a:buSzPts val="1400"/>
              <a:buChar char="-"/>
            </a:pPr>
            <a:r>
              <a:rPr lang="es-ES"/>
              <a:t>So at this stage, we could think of 2 solutions. First, transformation of variables, which we would try later after all diagnostic tests are done. Second is considering using Weighted Least Squares (WLS), which we kept in mind when selecting our model.</a:t>
            </a:r>
            <a:endParaRPr/>
          </a:p>
        </p:txBody>
      </p:sp>
      <p:sp>
        <p:nvSpPr>
          <p:cNvPr id="2551" name="Google Shape;2551;g2d024d6cf77_2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2d024d6cf77_2_6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0" name="Google Shape;2570;g2d024d6cf77_2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2d024d6cf77_2_7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We used Durbin-Watson test to check autocorrelation.</a:t>
            </a:r>
            <a:endParaRPr/>
          </a:p>
          <a:p>
            <a:pPr indent="-317500" lvl="0" marL="457200" rtl="0" algn="l">
              <a:spcBef>
                <a:spcPts val="0"/>
              </a:spcBef>
              <a:spcAft>
                <a:spcPts val="0"/>
              </a:spcAft>
              <a:buClr>
                <a:schemeClr val="dk1"/>
              </a:buClr>
              <a:buSzPts val="1400"/>
              <a:buChar char="-"/>
            </a:pPr>
            <a:r>
              <a:rPr lang="es-ES"/>
              <a:t>Null hypothesis is that there is no autocorrelation, and alternative hypothesis is that there is autocorrelation.</a:t>
            </a:r>
            <a:endParaRPr/>
          </a:p>
          <a:p>
            <a:pPr indent="-317500" lvl="0" marL="457200" rtl="0" algn="l">
              <a:spcBef>
                <a:spcPts val="0"/>
              </a:spcBef>
              <a:spcAft>
                <a:spcPts val="0"/>
              </a:spcAft>
              <a:buClr>
                <a:schemeClr val="dk1"/>
              </a:buClr>
              <a:buSzPts val="1400"/>
              <a:buChar char="-"/>
            </a:pPr>
            <a:r>
              <a:rPr lang="es-ES"/>
              <a:t>Our Durbin-Watson statistic showed below 2, and was significantly far apart from 2. This means that there is a strong positive autocorrelation.</a:t>
            </a:r>
            <a:endParaRPr/>
          </a:p>
          <a:p>
            <a:pPr indent="-317500" lvl="0" marL="457200" rtl="0" algn="l">
              <a:spcBef>
                <a:spcPts val="0"/>
              </a:spcBef>
              <a:spcAft>
                <a:spcPts val="0"/>
              </a:spcAft>
              <a:buClr>
                <a:schemeClr val="dk1"/>
              </a:buClr>
              <a:buSzPts val="1400"/>
              <a:buChar char="-"/>
            </a:pPr>
            <a:r>
              <a:rPr lang="es-ES"/>
              <a:t>Compared to cross-sectional data, autocorrelation issue in time series data is much worse.</a:t>
            </a:r>
            <a:endParaRPr/>
          </a:p>
          <a:p>
            <a:pPr indent="-317500" lvl="0" marL="457200" rtl="0" algn="l">
              <a:spcBef>
                <a:spcPts val="0"/>
              </a:spcBef>
              <a:spcAft>
                <a:spcPts val="0"/>
              </a:spcAft>
              <a:buClr>
                <a:schemeClr val="dk1"/>
              </a:buClr>
              <a:buSzPts val="1400"/>
              <a:buChar char="-"/>
            </a:pPr>
            <a:r>
              <a:rPr lang="es-ES"/>
              <a:t>Again, we could think of transforming our independent variables or using GLS to fix this issue.</a:t>
            </a:r>
            <a:endParaRPr/>
          </a:p>
        </p:txBody>
      </p:sp>
      <p:sp>
        <p:nvSpPr>
          <p:cNvPr id="2590" name="Google Shape;2590;g2d024d6cf77_2_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2d024d6cf77_2_7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2" name="Google Shape;2612;g2d024d6cf77_2_7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2d024d6cf77_2_8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s-ES"/>
              <a:t>To check normality, we plotted a Q-Q plot. It does not seem to be following the 45 degree line, especially at the beginning and the end of the graph.</a:t>
            </a:r>
            <a:endParaRPr/>
          </a:p>
          <a:p>
            <a:pPr indent="-317500" lvl="0" marL="457200" rtl="0" algn="l">
              <a:spcBef>
                <a:spcPts val="0"/>
              </a:spcBef>
              <a:spcAft>
                <a:spcPts val="0"/>
              </a:spcAft>
              <a:buClr>
                <a:schemeClr val="dk1"/>
              </a:buClr>
              <a:buSzPts val="1400"/>
              <a:buChar char="-"/>
            </a:pPr>
            <a:r>
              <a:rPr lang="es-ES"/>
              <a:t>So when we tried Jarque-Bera test, our p-value was significantly low.</a:t>
            </a:r>
            <a:endParaRPr/>
          </a:p>
          <a:p>
            <a:pPr indent="-317500" lvl="0" marL="457200" rtl="0" algn="l">
              <a:spcBef>
                <a:spcPts val="0"/>
              </a:spcBef>
              <a:spcAft>
                <a:spcPts val="0"/>
              </a:spcAft>
              <a:buClr>
                <a:schemeClr val="dk1"/>
              </a:buClr>
              <a:buSzPts val="1400"/>
              <a:buChar char="-"/>
            </a:pPr>
            <a:r>
              <a:rPr lang="es-ES"/>
              <a:t>So our null hypothesis, which is that errors are normally distributed, was rejected.</a:t>
            </a:r>
            <a:endParaRPr/>
          </a:p>
        </p:txBody>
      </p:sp>
      <p:sp>
        <p:nvSpPr>
          <p:cNvPr id="2635" name="Google Shape;2635;g2d024d6cf77_2_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ff523f9015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g1ff523f9015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2d024d6cf77_2_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2d024d6cf77_2_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a:t>After box-cox transformation, p-value of Jarque-Bera test dropped even more again, which did not fix normality issue. You can see that Q-Q plot shows the data points moving away from 45 degree line at the beginning and the end. Heteroscedasticity and autocorrelation results improved, but linearity became worse as well. Hence, it was concluded that box-cox transformation was not so helpful in this case again.</a:t>
            </a:r>
            <a:endParaRPr/>
          </a:p>
        </p:txBody>
      </p:sp>
      <p:sp>
        <p:nvSpPr>
          <p:cNvPr id="2674" name="Google Shape;2674;g2d024d6cf77_2_9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ff523f9015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0" name="Google Shape;2690;g1ff523f9015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We tried to guess why this transformation method we </a:t>
            </a:r>
            <a:r>
              <a:rPr lang="es-ES"/>
              <a:t>tried did not work. When one issue is improved, another issue gets worse. Especially for time series data, due to its non-stationarity, simple transformations might not fix these issues. If seasonality or trend components are too strong, transformation will not have much effect. Also, data with complex patterns or extreme non-linearity might require more methods of transformation, instead of just one simple transformation method.</a:t>
            </a:r>
            <a:endParaRPr/>
          </a:p>
        </p:txBody>
      </p:sp>
      <p:sp>
        <p:nvSpPr>
          <p:cNvPr id="2691" name="Google Shape;2691;g1ff523f9015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s-ES"/>
              <a:t>Cross sectional analysis is separated into three parts, the first part we will do EDA and go through the numerical distributed, outlier detection, linearity checks to give a better understanding of data, discover patterns or potential anomalies.</a:t>
            </a:r>
            <a:endParaRPr/>
          </a:p>
          <a:p>
            <a:pPr indent="0" lvl="0" marL="0" rtl="0" algn="l">
              <a:lnSpc>
                <a:spcPct val="115000"/>
              </a:lnSpc>
              <a:spcBef>
                <a:spcPts val="1200"/>
              </a:spcBef>
              <a:spcAft>
                <a:spcPts val="0"/>
              </a:spcAft>
              <a:buClr>
                <a:schemeClr val="dk1"/>
              </a:buClr>
              <a:buSzPts val="1100"/>
              <a:buFont typeface="Arial"/>
              <a:buNone/>
            </a:pPr>
            <a:r>
              <a:rPr lang="es-ES"/>
              <a:t>Then we go into detailed diagnostic tests about BLUE assumptions and give possible suggestions to fix those issue if it is not satisfied. Finally we would do model selection and evaluation.</a:t>
            </a:r>
            <a:endParaRPr/>
          </a:p>
          <a:p>
            <a:pPr indent="0" lvl="0" marL="0" rtl="0" algn="l">
              <a:spcBef>
                <a:spcPts val="1200"/>
              </a:spcBef>
              <a:spcAft>
                <a:spcPts val="0"/>
              </a:spcAft>
              <a:buNone/>
            </a:pPr>
            <a:r>
              <a:t/>
            </a:r>
            <a:endParaRPr/>
          </a:p>
        </p:txBody>
      </p:sp>
      <p:sp>
        <p:nvSpPr>
          <p:cNvPr id="1821" name="Google Shape;18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d024d6cf77_2_8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3" name="Google Shape;2723;g2d024d6cf77_2_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2d024d6cf77_2_9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g2d024d6cf77_2_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d05070e28f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d05070e28f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4" name="Google Shape;2774;g2d05070e28f_0_4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d024d6cf77_2_9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1" name="Google Shape;2781;g2d024d6cf77_2_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g2d0bc11d2f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2d0bc11d2ff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6" name="Google Shape;2806;g2d0bc11d2ff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2d024d6cf77_2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8" name="Google Shape;2818;g2d024d6cf77_2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1ff523f901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s-ES"/>
              <a:t>At the beginning of the class, we learned BLUE properties and also how those assumptions help achieve “ the unbiased linear estimator that has the minimum variance “ as well as the mathematical proof. Then, we learn about OLS, WLS, GLS. While ……, we notice that… . Both model assume that the model assumptions is correctly specified, Mis-specification can lead to incorrect conclusions, similar to the issues faced with misspecified OLS models.</a:t>
            </a:r>
            <a:endParaRPr/>
          </a:p>
          <a:p>
            <a:pPr indent="-317500" lvl="0" marL="457200" rtl="0" algn="l">
              <a:spcBef>
                <a:spcPts val="0"/>
              </a:spcBef>
              <a:spcAft>
                <a:spcPts val="0"/>
              </a:spcAft>
              <a:buSzPts val="1400"/>
              <a:buAutoNum type="arabicPeriod"/>
            </a:pPr>
            <a:r>
              <a:rPr lang="es-ES"/>
              <a:t>Then we are introduced to the penalized regression, turn out to perform well in practice. Especially  in scenarios where a simpler model is likely to outperform a more complex one due to the high dimensionality or noisy data (reduce data dimension and model complexity)</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We turn theory into pratice by applying those techniques to cross sectional and time series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Overall, we are exposed to the entire pipeline of regression project, starting from exploratory data analysis, then do feature scaling (normalization and standardization), apply diagnosis test, finally come to conclusion by model evaluation and backtesting. </a:t>
            </a:r>
            <a:endParaRPr/>
          </a:p>
        </p:txBody>
      </p:sp>
      <p:sp>
        <p:nvSpPr>
          <p:cNvPr id="2842" name="Google Shape;2842;g1ff523f9015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2d024d6cf77_2_8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Thank you all for listening to our presentation!</a:t>
            </a:r>
            <a:endParaRPr/>
          </a:p>
        </p:txBody>
      </p:sp>
      <p:sp>
        <p:nvSpPr>
          <p:cNvPr id="2899" name="Google Shape;2899;g2d024d6cf77_2_8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6" name="Google Shape;18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0" name="Google Shape;18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ce2eb8d565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1" name="Google Shape;1881;g2ce2eb8d565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5"/>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7" name="Google Shape;17;p45"/>
          <p:cNvGrpSpPr/>
          <p:nvPr/>
        </p:nvGrpSpPr>
        <p:grpSpPr>
          <a:xfrm>
            <a:off x="240902" y="216150"/>
            <a:ext cx="8662638" cy="4711201"/>
            <a:chOff x="240902" y="216150"/>
            <a:chExt cx="8662638" cy="4711201"/>
          </a:xfrm>
        </p:grpSpPr>
        <p:sp>
          <p:nvSpPr>
            <p:cNvPr id="18" name="Google Shape;18;p45"/>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 name="Google Shape;19;p45"/>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 name="Google Shape;20;p45"/>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 name="Google Shape;21;p45"/>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 name="Google Shape;22;p45"/>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 name="Google Shape;23;p45"/>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 name="Google Shape;24;p45"/>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 name="Google Shape;25;p45"/>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 name="Google Shape;26;p45"/>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 name="Google Shape;27;p45"/>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 name="Google Shape;28;p45"/>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 name="Google Shape;29;p45"/>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 name="Google Shape;30;p45"/>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 name="Google Shape;31;p45"/>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 name="Google Shape;32;p45"/>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 name="Google Shape;33;p45"/>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 name="Google Shape;34;p45"/>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 name="Google Shape;35;p45"/>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 name="Google Shape;36;p45"/>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 name="Google Shape;37;p45"/>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 name="Google Shape;38;p45"/>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 name="Google Shape;39;p45"/>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 name="Google Shape;40;p45"/>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 name="Google Shape;41;p45"/>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 name="Google Shape;42;p45"/>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 name="Google Shape;43;p45"/>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 name="Google Shape;44;p45"/>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 name="Google Shape;45;p45"/>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 name="Google Shape;46;p45"/>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 name="Google Shape;47;p45"/>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 name="Google Shape;48;p45"/>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 name="Google Shape;49;p45"/>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 name="Google Shape;50;p45"/>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 name="Google Shape;51;p45"/>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 name="Google Shape;52;p45"/>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 name="Google Shape;53;p45"/>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 name="Google Shape;54;p45"/>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5" name="Google Shape;55;p45"/>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 name="Google Shape;56;p45"/>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 name="Google Shape;57;p45"/>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8" name="Google Shape;58;p45"/>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 name="Google Shape;59;p45"/>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0" name="Google Shape;60;p45"/>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 name="Google Shape;61;p45"/>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2" name="Google Shape;62;p45"/>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3" name="Google Shape;63;p45"/>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4" name="Google Shape;64;p45"/>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5" name="Google Shape;65;p45"/>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6" name="Google Shape;66;p45"/>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7" name="Google Shape;67;p45"/>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8" name="Google Shape;68;p45"/>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9" name="Google Shape;69;p45"/>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0" name="Google Shape;70;p45"/>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1" name="Google Shape;71;p45"/>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2" name="Google Shape;72;p45"/>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3" name="Google Shape;73;p45"/>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4" name="Google Shape;74;p45"/>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5" name="Google Shape;75;p45"/>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6" name="Google Shape;76;p45"/>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7" name="Google Shape;77;p45"/>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8" name="Google Shape;78;p45"/>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79" name="Google Shape;79;p45"/>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0" name="Google Shape;80;p45"/>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1" name="Google Shape;81;p45"/>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2" name="Google Shape;82;p45"/>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3" name="Google Shape;83;p45"/>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4" name="Google Shape;84;p45"/>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5" name="Google Shape;85;p45"/>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6" name="Google Shape;86;p45"/>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7" name="Google Shape;87;p45"/>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8" name="Google Shape;88;p45"/>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89" name="Google Shape;89;p45"/>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0" name="Google Shape;90;p45"/>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1" name="Google Shape;91;p45"/>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2" name="Google Shape;92;p45"/>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3" name="Google Shape;93;p45"/>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 name="Google Shape;94;p45"/>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5" name="Google Shape;95;p45"/>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6" name="Google Shape;96;p45"/>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7" name="Google Shape;97;p45"/>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8" name="Google Shape;98;p45"/>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9" name="Google Shape;99;p45"/>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0" name="Google Shape;100;p45"/>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1" name="Google Shape;101;p45"/>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2" name="Google Shape;102;p45"/>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3" name="Google Shape;103;p45"/>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4" name="Google Shape;104;p45"/>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5" name="Google Shape;105;p45"/>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6" name="Google Shape;106;p45"/>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7" name="Google Shape;107;p45"/>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8" name="Google Shape;108;p45"/>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09" name="Google Shape;109;p45"/>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0" name="Google Shape;110;p45"/>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1" name="Google Shape;111;p45"/>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2" name="Google Shape;112;p45"/>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3" name="Google Shape;113;p45"/>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4" name="Google Shape;114;p45"/>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5" name="Google Shape;115;p45"/>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6" name="Google Shape;116;p45"/>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7" name="Google Shape;117;p45"/>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8" name="Google Shape;118;p45"/>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9" name="Google Shape;119;p45"/>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0" name="Google Shape;120;p45"/>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1" name="Google Shape;121;p45"/>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2" name="Google Shape;122;p45"/>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3" name="Google Shape;123;p45"/>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4" name="Google Shape;124;p45"/>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5" name="Google Shape;125;p45"/>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6" name="Google Shape;126;p45"/>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7" name="Google Shape;127;p45"/>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8" name="Google Shape;128;p45"/>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9" name="Google Shape;129;p45"/>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0" name="Google Shape;130;p45"/>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1" name="Google Shape;131;p45"/>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2" name="Google Shape;132;p45"/>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3" name="Google Shape;133;p45"/>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4" name="Google Shape;134;p45"/>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5" name="Google Shape;135;p45"/>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6" name="Google Shape;136;p45"/>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7" name="Google Shape;137;p45"/>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45"/>
          <p:cNvGrpSpPr/>
          <p:nvPr/>
        </p:nvGrpSpPr>
        <p:grpSpPr>
          <a:xfrm>
            <a:off x="0" y="0"/>
            <a:ext cx="9144000" cy="5143500"/>
            <a:chOff x="0" y="0"/>
            <a:chExt cx="9144000" cy="5143500"/>
          </a:xfrm>
        </p:grpSpPr>
        <p:cxnSp>
          <p:nvCxnSpPr>
            <p:cNvPr id="139" name="Google Shape;139;p45"/>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40" name="Google Shape;140;p45"/>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41" name="Google Shape;141;p45"/>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42" name="Google Shape;142;p45"/>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43" name="Google Shape;143;p45"/>
          <p:cNvSpPr txBox="1"/>
          <p:nvPr>
            <p:ph type="ctrTitle"/>
          </p:nvPr>
        </p:nvSpPr>
        <p:spPr>
          <a:xfrm>
            <a:off x="1143000" y="1703437"/>
            <a:ext cx="6858000" cy="1120762"/>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2"/>
              </a:buClr>
              <a:buSzPts val="9000"/>
              <a:buFont typeface="Pacifico"/>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45"/>
          <p:cNvSpPr txBox="1"/>
          <p:nvPr>
            <p:ph idx="1" type="subTitle"/>
          </p:nvPr>
        </p:nvSpPr>
        <p:spPr>
          <a:xfrm>
            <a:off x="3287486" y="3466201"/>
            <a:ext cx="2569028" cy="510403"/>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600"/>
              <a:buNone/>
              <a:defRPr sz="16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obj">
  <p:cSld name="OBJECT">
    <p:spTree>
      <p:nvGrpSpPr>
        <p:cNvPr id="1209" name="Shape 1209"/>
        <p:cNvGrpSpPr/>
        <p:nvPr/>
      </p:nvGrpSpPr>
      <p:grpSpPr>
        <a:xfrm>
          <a:off x="0" y="0"/>
          <a:ext cx="0" cy="0"/>
          <a:chOff x="0" y="0"/>
          <a:chExt cx="0" cy="0"/>
        </a:xfrm>
      </p:grpSpPr>
      <p:sp>
        <p:nvSpPr>
          <p:cNvPr id="1210" name="Google Shape;1210;p54"/>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211" name="Google Shape;1211;p54"/>
          <p:cNvGrpSpPr/>
          <p:nvPr/>
        </p:nvGrpSpPr>
        <p:grpSpPr>
          <a:xfrm>
            <a:off x="240902" y="216150"/>
            <a:ext cx="8662638" cy="4711201"/>
            <a:chOff x="240902" y="216150"/>
            <a:chExt cx="8662638" cy="4711201"/>
          </a:xfrm>
        </p:grpSpPr>
        <p:sp>
          <p:nvSpPr>
            <p:cNvPr id="1212" name="Google Shape;1212;p54"/>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3" name="Google Shape;1213;p54"/>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4" name="Google Shape;1214;p54"/>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5" name="Google Shape;1215;p54"/>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6" name="Google Shape;1216;p54"/>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7" name="Google Shape;1217;p54"/>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8" name="Google Shape;1218;p54"/>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19" name="Google Shape;1219;p54"/>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0" name="Google Shape;1220;p54"/>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1" name="Google Shape;1221;p54"/>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2" name="Google Shape;1222;p54"/>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3" name="Google Shape;1223;p54"/>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4" name="Google Shape;1224;p54"/>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5" name="Google Shape;1225;p54"/>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6" name="Google Shape;1226;p54"/>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7" name="Google Shape;1227;p54"/>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8" name="Google Shape;1228;p54"/>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29" name="Google Shape;1229;p54"/>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0" name="Google Shape;1230;p54"/>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1" name="Google Shape;1231;p54"/>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2" name="Google Shape;1232;p54"/>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3" name="Google Shape;1233;p54"/>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4" name="Google Shape;1234;p54"/>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5" name="Google Shape;1235;p54"/>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6" name="Google Shape;1236;p54"/>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7" name="Google Shape;1237;p54"/>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8" name="Google Shape;1238;p54"/>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39" name="Google Shape;1239;p54"/>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0" name="Google Shape;1240;p54"/>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1" name="Google Shape;1241;p54"/>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2" name="Google Shape;1242;p54"/>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3" name="Google Shape;1243;p54"/>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4" name="Google Shape;1244;p54"/>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5" name="Google Shape;1245;p54"/>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6" name="Google Shape;1246;p54"/>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7" name="Google Shape;1247;p54"/>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8" name="Google Shape;1248;p54"/>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49" name="Google Shape;1249;p54"/>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0" name="Google Shape;1250;p54"/>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1" name="Google Shape;1251;p54"/>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2" name="Google Shape;1252;p54"/>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3" name="Google Shape;1253;p54"/>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4" name="Google Shape;1254;p54"/>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5" name="Google Shape;1255;p54"/>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6" name="Google Shape;1256;p54"/>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7" name="Google Shape;1257;p54"/>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8" name="Google Shape;1258;p54"/>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9" name="Google Shape;1259;p54"/>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0" name="Google Shape;1260;p54"/>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1" name="Google Shape;1261;p54"/>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2" name="Google Shape;1262;p54"/>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3" name="Google Shape;1263;p54"/>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4" name="Google Shape;1264;p54"/>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5" name="Google Shape;1265;p54"/>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6" name="Google Shape;1266;p54"/>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7" name="Google Shape;1267;p54"/>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8" name="Google Shape;1268;p54"/>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69" name="Google Shape;1269;p54"/>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0" name="Google Shape;1270;p54"/>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1" name="Google Shape;1271;p54"/>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2" name="Google Shape;1272;p54"/>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3" name="Google Shape;1273;p54"/>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4" name="Google Shape;1274;p54"/>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5" name="Google Shape;1275;p54"/>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6" name="Google Shape;1276;p54"/>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7" name="Google Shape;1277;p54"/>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8" name="Google Shape;1278;p54"/>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79" name="Google Shape;1279;p54"/>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0" name="Google Shape;1280;p54"/>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1" name="Google Shape;1281;p54"/>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2" name="Google Shape;1282;p54"/>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3" name="Google Shape;1283;p54"/>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4" name="Google Shape;1284;p54"/>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5" name="Google Shape;1285;p54"/>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6" name="Google Shape;1286;p54"/>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7" name="Google Shape;1287;p54"/>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8" name="Google Shape;1288;p54"/>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9" name="Google Shape;1289;p54"/>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0" name="Google Shape;1290;p54"/>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1" name="Google Shape;1291;p54"/>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2" name="Google Shape;1292;p54"/>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3" name="Google Shape;1293;p54"/>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4" name="Google Shape;1294;p54"/>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5" name="Google Shape;1295;p54"/>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6" name="Google Shape;1296;p54"/>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7" name="Google Shape;1297;p54"/>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8" name="Google Shape;1298;p54"/>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99" name="Google Shape;1299;p54"/>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0" name="Google Shape;1300;p54"/>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1" name="Google Shape;1301;p54"/>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2" name="Google Shape;1302;p54"/>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3" name="Google Shape;1303;p54"/>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4" name="Google Shape;1304;p54"/>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5" name="Google Shape;1305;p54"/>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6" name="Google Shape;1306;p54"/>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7" name="Google Shape;1307;p54"/>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8" name="Google Shape;1308;p54"/>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09" name="Google Shape;1309;p54"/>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0" name="Google Shape;1310;p54"/>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1" name="Google Shape;1311;p54"/>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2" name="Google Shape;1312;p54"/>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3" name="Google Shape;1313;p54"/>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4" name="Google Shape;1314;p54"/>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5" name="Google Shape;1315;p54"/>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6" name="Google Shape;1316;p54"/>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7" name="Google Shape;1317;p54"/>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8" name="Google Shape;1318;p54"/>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19" name="Google Shape;1319;p54"/>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0" name="Google Shape;1320;p54"/>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1" name="Google Shape;1321;p54"/>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2" name="Google Shape;1322;p54"/>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3" name="Google Shape;1323;p54"/>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4" name="Google Shape;1324;p54"/>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5" name="Google Shape;1325;p54"/>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6" name="Google Shape;1326;p54"/>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7" name="Google Shape;1327;p54"/>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8" name="Google Shape;1328;p54"/>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29" name="Google Shape;1329;p54"/>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30" name="Google Shape;1330;p54"/>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31" name="Google Shape;1331;p54"/>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332" name="Google Shape;1332;p54"/>
          <p:cNvGrpSpPr/>
          <p:nvPr/>
        </p:nvGrpSpPr>
        <p:grpSpPr>
          <a:xfrm>
            <a:off x="0" y="0"/>
            <a:ext cx="9144000" cy="5143500"/>
            <a:chOff x="0" y="0"/>
            <a:chExt cx="9144000" cy="5143500"/>
          </a:xfrm>
        </p:grpSpPr>
        <p:cxnSp>
          <p:nvCxnSpPr>
            <p:cNvPr id="1333" name="Google Shape;1333;p54"/>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334" name="Google Shape;1334;p54"/>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335" name="Google Shape;1335;p54"/>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336" name="Google Shape;1336;p54"/>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337" name="Google Shape;1337;p54"/>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500"/>
              <a:buFont typeface="Pacific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8" name="Google Shape;1338;p54"/>
          <p:cNvSpPr txBox="1"/>
          <p:nvPr>
            <p:ph idx="1" type="body"/>
          </p:nvPr>
        </p:nvSpPr>
        <p:spPr>
          <a:xfrm>
            <a:off x="717777" y="1369219"/>
            <a:ext cx="7696200" cy="322183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200"/>
              <a:buNone/>
              <a:defRPr sz="1200"/>
            </a:lvl2pPr>
            <a:lvl3pPr indent="-228600" lvl="2" marL="1371600" algn="l">
              <a:lnSpc>
                <a:spcPct val="90000"/>
              </a:lnSpc>
              <a:spcBef>
                <a:spcPts val="375"/>
              </a:spcBef>
              <a:spcAft>
                <a:spcPts val="0"/>
              </a:spcAft>
              <a:buClr>
                <a:schemeClr val="dk1"/>
              </a:buClr>
              <a:buSzPts val="1200"/>
              <a:buNone/>
              <a:defRPr sz="1200"/>
            </a:lvl3pPr>
            <a:lvl4pPr indent="-228600" lvl="3" marL="1828800" algn="l">
              <a:lnSpc>
                <a:spcPct val="90000"/>
              </a:lnSpc>
              <a:spcBef>
                <a:spcPts val="375"/>
              </a:spcBef>
              <a:spcAft>
                <a:spcPts val="0"/>
              </a:spcAft>
              <a:buClr>
                <a:schemeClr val="dk1"/>
              </a:buClr>
              <a:buSzPts val="1200"/>
              <a:buNone/>
              <a:defRPr sz="1200"/>
            </a:lvl4pPr>
            <a:lvl5pPr indent="-228600" lvl="4" marL="2286000" algn="l">
              <a:lnSpc>
                <a:spcPct val="90000"/>
              </a:lnSpc>
              <a:spcBef>
                <a:spcPts val="375"/>
              </a:spcBef>
              <a:spcAft>
                <a:spcPts val="0"/>
              </a:spcAft>
              <a:buClr>
                <a:schemeClr val="dk1"/>
              </a:buClr>
              <a:buSzPts val="1200"/>
              <a:buNone/>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339" name="Shape 1339"/>
        <p:cNvGrpSpPr/>
        <p:nvPr/>
      </p:nvGrpSpPr>
      <p:grpSpPr>
        <a:xfrm>
          <a:off x="0" y="0"/>
          <a:ext cx="0" cy="0"/>
          <a:chOff x="0" y="0"/>
          <a:chExt cx="0" cy="0"/>
        </a:xfrm>
      </p:grpSpPr>
      <p:sp>
        <p:nvSpPr>
          <p:cNvPr id="1340" name="Google Shape;1340;p58"/>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341" name="Google Shape;1341;p58"/>
          <p:cNvGrpSpPr/>
          <p:nvPr/>
        </p:nvGrpSpPr>
        <p:grpSpPr>
          <a:xfrm>
            <a:off x="240902" y="216150"/>
            <a:ext cx="8662638" cy="4711201"/>
            <a:chOff x="240902" y="216150"/>
            <a:chExt cx="8662638" cy="4711201"/>
          </a:xfrm>
        </p:grpSpPr>
        <p:sp>
          <p:nvSpPr>
            <p:cNvPr id="1342" name="Google Shape;1342;p58"/>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3" name="Google Shape;1343;p58"/>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4" name="Google Shape;1344;p58"/>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5" name="Google Shape;1345;p58"/>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6" name="Google Shape;1346;p58"/>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7" name="Google Shape;1347;p58"/>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8" name="Google Shape;1348;p58"/>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49" name="Google Shape;1349;p58"/>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0" name="Google Shape;1350;p58"/>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1" name="Google Shape;1351;p58"/>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2" name="Google Shape;1352;p58"/>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3" name="Google Shape;1353;p58"/>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4" name="Google Shape;1354;p58"/>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5" name="Google Shape;1355;p58"/>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6" name="Google Shape;1356;p58"/>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7" name="Google Shape;1357;p58"/>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8" name="Google Shape;1358;p58"/>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59" name="Google Shape;1359;p58"/>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0" name="Google Shape;1360;p58"/>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1" name="Google Shape;1361;p58"/>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2" name="Google Shape;1362;p58"/>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3" name="Google Shape;1363;p58"/>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4" name="Google Shape;1364;p58"/>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5" name="Google Shape;1365;p58"/>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6" name="Google Shape;1366;p58"/>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7" name="Google Shape;1367;p58"/>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8" name="Google Shape;1368;p58"/>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69" name="Google Shape;1369;p58"/>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0" name="Google Shape;1370;p58"/>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1" name="Google Shape;1371;p58"/>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2" name="Google Shape;1372;p58"/>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3" name="Google Shape;1373;p58"/>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4" name="Google Shape;1374;p58"/>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5" name="Google Shape;1375;p58"/>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6" name="Google Shape;1376;p58"/>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7" name="Google Shape;1377;p58"/>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8" name="Google Shape;1378;p58"/>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79" name="Google Shape;1379;p58"/>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0" name="Google Shape;1380;p58"/>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1" name="Google Shape;1381;p58"/>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2" name="Google Shape;1382;p58"/>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3" name="Google Shape;1383;p58"/>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4" name="Google Shape;1384;p58"/>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5" name="Google Shape;1385;p58"/>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6" name="Google Shape;1386;p58"/>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7" name="Google Shape;1387;p58"/>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8" name="Google Shape;1388;p58"/>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89" name="Google Shape;1389;p58"/>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0" name="Google Shape;1390;p58"/>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1" name="Google Shape;1391;p58"/>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2" name="Google Shape;1392;p58"/>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3" name="Google Shape;1393;p58"/>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4" name="Google Shape;1394;p58"/>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5" name="Google Shape;1395;p58"/>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6" name="Google Shape;1396;p58"/>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7" name="Google Shape;1397;p58"/>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8" name="Google Shape;1398;p58"/>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399" name="Google Shape;1399;p58"/>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0" name="Google Shape;1400;p58"/>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1" name="Google Shape;1401;p58"/>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2" name="Google Shape;1402;p58"/>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3" name="Google Shape;1403;p58"/>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4" name="Google Shape;1404;p58"/>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5" name="Google Shape;1405;p58"/>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6" name="Google Shape;1406;p58"/>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7" name="Google Shape;1407;p58"/>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8" name="Google Shape;1408;p58"/>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09" name="Google Shape;1409;p58"/>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0" name="Google Shape;1410;p58"/>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1" name="Google Shape;1411;p58"/>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2" name="Google Shape;1412;p58"/>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3" name="Google Shape;1413;p58"/>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4" name="Google Shape;1414;p58"/>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5" name="Google Shape;1415;p58"/>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6" name="Google Shape;1416;p58"/>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7" name="Google Shape;1417;p58"/>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8" name="Google Shape;1418;p58"/>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19" name="Google Shape;1419;p58"/>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0" name="Google Shape;1420;p58"/>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1" name="Google Shape;1421;p58"/>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2" name="Google Shape;1422;p58"/>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3" name="Google Shape;1423;p58"/>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4" name="Google Shape;1424;p58"/>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5" name="Google Shape;1425;p58"/>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6" name="Google Shape;1426;p58"/>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7" name="Google Shape;1427;p58"/>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8" name="Google Shape;1428;p58"/>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29" name="Google Shape;1429;p58"/>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0" name="Google Shape;1430;p58"/>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1" name="Google Shape;1431;p58"/>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2" name="Google Shape;1432;p58"/>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3" name="Google Shape;1433;p58"/>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4" name="Google Shape;1434;p58"/>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5" name="Google Shape;1435;p58"/>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6" name="Google Shape;1436;p58"/>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7" name="Google Shape;1437;p58"/>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8" name="Google Shape;1438;p58"/>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39" name="Google Shape;1439;p58"/>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0" name="Google Shape;1440;p58"/>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1" name="Google Shape;1441;p58"/>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2" name="Google Shape;1442;p58"/>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3" name="Google Shape;1443;p58"/>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4" name="Google Shape;1444;p58"/>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5" name="Google Shape;1445;p58"/>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6" name="Google Shape;1446;p58"/>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7" name="Google Shape;1447;p58"/>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8" name="Google Shape;1448;p58"/>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49" name="Google Shape;1449;p58"/>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0" name="Google Shape;1450;p58"/>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1" name="Google Shape;1451;p58"/>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2" name="Google Shape;1452;p58"/>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3" name="Google Shape;1453;p58"/>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4" name="Google Shape;1454;p58"/>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5" name="Google Shape;1455;p58"/>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6" name="Google Shape;1456;p58"/>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7" name="Google Shape;1457;p58"/>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8" name="Google Shape;1458;p58"/>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59" name="Google Shape;1459;p58"/>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0" name="Google Shape;1460;p58"/>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61" name="Google Shape;1461;p58"/>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462" name="Google Shape;1462;p58"/>
          <p:cNvGrpSpPr/>
          <p:nvPr/>
        </p:nvGrpSpPr>
        <p:grpSpPr>
          <a:xfrm>
            <a:off x="0" y="0"/>
            <a:ext cx="9144000" cy="5143500"/>
            <a:chOff x="0" y="0"/>
            <a:chExt cx="9144000" cy="5143500"/>
          </a:xfrm>
        </p:grpSpPr>
        <p:cxnSp>
          <p:nvCxnSpPr>
            <p:cNvPr id="1463" name="Google Shape;1463;p58"/>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464" name="Google Shape;1464;p58"/>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465" name="Google Shape;1465;p58"/>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466" name="Google Shape;1466;p58"/>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467" name="Google Shape;1467;p58"/>
          <p:cNvSpPr txBox="1"/>
          <p:nvPr>
            <p:ph type="title"/>
          </p:nvPr>
        </p:nvSpPr>
        <p:spPr>
          <a:xfrm>
            <a:off x="628650" y="1243260"/>
            <a:ext cx="78867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68" name="Shape 1468"/>
        <p:cNvGrpSpPr/>
        <p:nvPr/>
      </p:nvGrpSpPr>
      <p:grpSpPr>
        <a:xfrm>
          <a:off x="0" y="0"/>
          <a:ext cx="0" cy="0"/>
          <a:chOff x="0" y="0"/>
          <a:chExt cx="0" cy="0"/>
        </a:xfrm>
      </p:grpSpPr>
      <p:sp>
        <p:nvSpPr>
          <p:cNvPr id="1469" name="Google Shape;1469;p59"/>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470" name="Google Shape;1470;p59"/>
          <p:cNvGrpSpPr/>
          <p:nvPr/>
        </p:nvGrpSpPr>
        <p:grpSpPr>
          <a:xfrm>
            <a:off x="240902" y="216150"/>
            <a:ext cx="8662638" cy="4711201"/>
            <a:chOff x="240902" y="216150"/>
            <a:chExt cx="8662638" cy="4711201"/>
          </a:xfrm>
        </p:grpSpPr>
        <p:sp>
          <p:nvSpPr>
            <p:cNvPr id="1471" name="Google Shape;1471;p59"/>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2" name="Google Shape;1472;p59"/>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3" name="Google Shape;1473;p59"/>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4" name="Google Shape;1474;p59"/>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5" name="Google Shape;1475;p59"/>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6" name="Google Shape;1476;p59"/>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7" name="Google Shape;1477;p59"/>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8" name="Google Shape;1478;p59"/>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79" name="Google Shape;1479;p59"/>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0" name="Google Shape;1480;p59"/>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1" name="Google Shape;1481;p59"/>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2" name="Google Shape;1482;p59"/>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3" name="Google Shape;1483;p59"/>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4" name="Google Shape;1484;p59"/>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5" name="Google Shape;1485;p59"/>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6" name="Google Shape;1486;p59"/>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7" name="Google Shape;1487;p59"/>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8" name="Google Shape;1488;p59"/>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9" name="Google Shape;1489;p59"/>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0" name="Google Shape;1490;p59"/>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1" name="Google Shape;1491;p59"/>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2" name="Google Shape;1492;p59"/>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3" name="Google Shape;1493;p59"/>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4" name="Google Shape;1494;p59"/>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5" name="Google Shape;1495;p59"/>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6" name="Google Shape;1496;p59"/>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7" name="Google Shape;1497;p59"/>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8" name="Google Shape;1498;p59"/>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9" name="Google Shape;1499;p59"/>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0" name="Google Shape;1500;p59"/>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1" name="Google Shape;1501;p59"/>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2" name="Google Shape;1502;p59"/>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3" name="Google Shape;1503;p59"/>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4" name="Google Shape;1504;p59"/>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5" name="Google Shape;1505;p59"/>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6" name="Google Shape;1506;p59"/>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7" name="Google Shape;1507;p59"/>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8" name="Google Shape;1508;p59"/>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9" name="Google Shape;1509;p59"/>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0" name="Google Shape;1510;p59"/>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1" name="Google Shape;1511;p59"/>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2" name="Google Shape;1512;p59"/>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3" name="Google Shape;1513;p59"/>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4" name="Google Shape;1514;p59"/>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5" name="Google Shape;1515;p59"/>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6" name="Google Shape;1516;p59"/>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7" name="Google Shape;1517;p59"/>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8" name="Google Shape;1518;p59"/>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9" name="Google Shape;1519;p59"/>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0" name="Google Shape;1520;p59"/>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1" name="Google Shape;1521;p59"/>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2" name="Google Shape;1522;p59"/>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3" name="Google Shape;1523;p59"/>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4" name="Google Shape;1524;p59"/>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5" name="Google Shape;1525;p59"/>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6" name="Google Shape;1526;p59"/>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7" name="Google Shape;1527;p59"/>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8" name="Google Shape;1528;p59"/>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9" name="Google Shape;1529;p59"/>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0" name="Google Shape;1530;p59"/>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1" name="Google Shape;1531;p59"/>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2" name="Google Shape;1532;p59"/>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3" name="Google Shape;1533;p59"/>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4" name="Google Shape;1534;p59"/>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5" name="Google Shape;1535;p59"/>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6" name="Google Shape;1536;p59"/>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7" name="Google Shape;1537;p59"/>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8" name="Google Shape;1538;p59"/>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9" name="Google Shape;1539;p59"/>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0" name="Google Shape;1540;p59"/>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1" name="Google Shape;1541;p59"/>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2" name="Google Shape;1542;p59"/>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3" name="Google Shape;1543;p59"/>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4" name="Google Shape;1544;p59"/>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5" name="Google Shape;1545;p59"/>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6" name="Google Shape;1546;p59"/>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7" name="Google Shape;1547;p59"/>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8" name="Google Shape;1548;p59"/>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9" name="Google Shape;1549;p59"/>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0" name="Google Shape;1550;p59"/>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1" name="Google Shape;1551;p59"/>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2" name="Google Shape;1552;p59"/>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3" name="Google Shape;1553;p59"/>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4" name="Google Shape;1554;p59"/>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5" name="Google Shape;1555;p59"/>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6" name="Google Shape;1556;p59"/>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7" name="Google Shape;1557;p59"/>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8" name="Google Shape;1558;p59"/>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9" name="Google Shape;1559;p59"/>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0" name="Google Shape;1560;p59"/>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1" name="Google Shape;1561;p59"/>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2" name="Google Shape;1562;p59"/>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3" name="Google Shape;1563;p59"/>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4" name="Google Shape;1564;p59"/>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5" name="Google Shape;1565;p59"/>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6" name="Google Shape;1566;p59"/>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7" name="Google Shape;1567;p59"/>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8" name="Google Shape;1568;p59"/>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9" name="Google Shape;1569;p59"/>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0" name="Google Shape;1570;p59"/>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1" name="Google Shape;1571;p59"/>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2" name="Google Shape;1572;p59"/>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3" name="Google Shape;1573;p59"/>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4" name="Google Shape;1574;p59"/>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5" name="Google Shape;1575;p59"/>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6" name="Google Shape;1576;p59"/>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7" name="Google Shape;1577;p59"/>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8" name="Google Shape;1578;p59"/>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79" name="Google Shape;1579;p59"/>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0" name="Google Shape;1580;p59"/>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1" name="Google Shape;1581;p59"/>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2" name="Google Shape;1582;p59"/>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3" name="Google Shape;1583;p59"/>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4" name="Google Shape;1584;p59"/>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5" name="Google Shape;1585;p59"/>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6" name="Google Shape;1586;p59"/>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7" name="Google Shape;1587;p59"/>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8" name="Google Shape;1588;p59"/>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89" name="Google Shape;1589;p59"/>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90" name="Google Shape;1590;p59"/>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591" name="Google Shape;1591;p59"/>
          <p:cNvGrpSpPr/>
          <p:nvPr/>
        </p:nvGrpSpPr>
        <p:grpSpPr>
          <a:xfrm>
            <a:off x="0" y="0"/>
            <a:ext cx="9144000" cy="5143500"/>
            <a:chOff x="0" y="0"/>
            <a:chExt cx="9144000" cy="5143500"/>
          </a:xfrm>
        </p:grpSpPr>
        <p:cxnSp>
          <p:nvCxnSpPr>
            <p:cNvPr id="1592" name="Google Shape;1592;p59"/>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593" name="Google Shape;1593;p59"/>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594" name="Google Shape;1594;p59"/>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595" name="Google Shape;1595;p59"/>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596" name="Google Shape;1596;p59"/>
          <p:cNvSpPr txBox="1"/>
          <p:nvPr>
            <p:ph type="title"/>
          </p:nvPr>
        </p:nvSpPr>
        <p:spPr>
          <a:xfrm>
            <a:off x="723900" y="552450"/>
            <a:ext cx="2949178" cy="120015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2400"/>
              <a:buFont typeface="Pacifico"/>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7" name="Google Shape;1597;p59"/>
          <p:cNvSpPr txBox="1"/>
          <p:nvPr>
            <p:ph idx="1" type="body"/>
          </p:nvPr>
        </p:nvSpPr>
        <p:spPr>
          <a:xfrm>
            <a:off x="723900" y="175260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598" name="Shape 1598"/>
        <p:cNvGrpSpPr/>
        <p:nvPr/>
      </p:nvGrpSpPr>
      <p:grpSpPr>
        <a:xfrm>
          <a:off x="0" y="0"/>
          <a:ext cx="0" cy="0"/>
          <a:chOff x="0" y="0"/>
          <a:chExt cx="0" cy="0"/>
        </a:xfrm>
      </p:grpSpPr>
      <p:sp>
        <p:nvSpPr>
          <p:cNvPr id="1599" name="Google Shape;1599;p60"/>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600" name="Google Shape;1600;p60"/>
          <p:cNvGrpSpPr/>
          <p:nvPr/>
        </p:nvGrpSpPr>
        <p:grpSpPr>
          <a:xfrm>
            <a:off x="240902" y="216150"/>
            <a:ext cx="8662638" cy="4711201"/>
            <a:chOff x="240902" y="216150"/>
            <a:chExt cx="8662638" cy="4711201"/>
          </a:xfrm>
        </p:grpSpPr>
        <p:sp>
          <p:nvSpPr>
            <p:cNvPr id="1601" name="Google Shape;1601;p60"/>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2" name="Google Shape;1602;p60"/>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3" name="Google Shape;1603;p60"/>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4" name="Google Shape;1604;p60"/>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5" name="Google Shape;1605;p60"/>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6" name="Google Shape;1606;p60"/>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7" name="Google Shape;1607;p60"/>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8" name="Google Shape;1608;p60"/>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09" name="Google Shape;1609;p60"/>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0" name="Google Shape;1610;p60"/>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1" name="Google Shape;1611;p60"/>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2" name="Google Shape;1612;p60"/>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3" name="Google Shape;1613;p60"/>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4" name="Google Shape;1614;p60"/>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5" name="Google Shape;1615;p60"/>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6" name="Google Shape;1616;p60"/>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7" name="Google Shape;1617;p60"/>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8" name="Google Shape;1618;p60"/>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19" name="Google Shape;1619;p60"/>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0" name="Google Shape;1620;p60"/>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1" name="Google Shape;1621;p60"/>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2" name="Google Shape;1622;p60"/>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3" name="Google Shape;1623;p60"/>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4" name="Google Shape;1624;p60"/>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5" name="Google Shape;1625;p60"/>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6" name="Google Shape;1626;p60"/>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7" name="Google Shape;1627;p60"/>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8" name="Google Shape;1628;p60"/>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29" name="Google Shape;1629;p60"/>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0" name="Google Shape;1630;p60"/>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1" name="Google Shape;1631;p60"/>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2" name="Google Shape;1632;p60"/>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3" name="Google Shape;1633;p60"/>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4" name="Google Shape;1634;p60"/>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5" name="Google Shape;1635;p60"/>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6" name="Google Shape;1636;p60"/>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7" name="Google Shape;1637;p60"/>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8" name="Google Shape;1638;p60"/>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39" name="Google Shape;1639;p60"/>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0" name="Google Shape;1640;p60"/>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1" name="Google Shape;1641;p60"/>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2" name="Google Shape;1642;p60"/>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3" name="Google Shape;1643;p60"/>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4" name="Google Shape;1644;p60"/>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5" name="Google Shape;1645;p60"/>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6" name="Google Shape;1646;p60"/>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7" name="Google Shape;1647;p60"/>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8" name="Google Shape;1648;p60"/>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49" name="Google Shape;1649;p60"/>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0" name="Google Shape;1650;p60"/>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1" name="Google Shape;1651;p60"/>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2" name="Google Shape;1652;p60"/>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3" name="Google Shape;1653;p60"/>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4" name="Google Shape;1654;p60"/>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5" name="Google Shape;1655;p60"/>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6" name="Google Shape;1656;p60"/>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7" name="Google Shape;1657;p60"/>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8" name="Google Shape;1658;p60"/>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59" name="Google Shape;1659;p60"/>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0" name="Google Shape;1660;p60"/>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1" name="Google Shape;1661;p60"/>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2" name="Google Shape;1662;p60"/>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3" name="Google Shape;1663;p60"/>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4" name="Google Shape;1664;p60"/>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5" name="Google Shape;1665;p60"/>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6" name="Google Shape;1666;p60"/>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7" name="Google Shape;1667;p60"/>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8" name="Google Shape;1668;p60"/>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69" name="Google Shape;1669;p60"/>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0" name="Google Shape;1670;p60"/>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1" name="Google Shape;1671;p60"/>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2" name="Google Shape;1672;p60"/>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3" name="Google Shape;1673;p60"/>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4" name="Google Shape;1674;p60"/>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5" name="Google Shape;1675;p60"/>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6" name="Google Shape;1676;p60"/>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7" name="Google Shape;1677;p60"/>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8" name="Google Shape;1678;p60"/>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9" name="Google Shape;1679;p60"/>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0" name="Google Shape;1680;p60"/>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1" name="Google Shape;1681;p60"/>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2" name="Google Shape;1682;p60"/>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3" name="Google Shape;1683;p60"/>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4" name="Google Shape;1684;p60"/>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5" name="Google Shape;1685;p60"/>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6" name="Google Shape;1686;p60"/>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7" name="Google Shape;1687;p60"/>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8" name="Google Shape;1688;p60"/>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89" name="Google Shape;1689;p60"/>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0" name="Google Shape;1690;p60"/>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1" name="Google Shape;1691;p60"/>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2" name="Google Shape;1692;p60"/>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3" name="Google Shape;1693;p60"/>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4" name="Google Shape;1694;p60"/>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5" name="Google Shape;1695;p60"/>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6" name="Google Shape;1696;p60"/>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7" name="Google Shape;1697;p60"/>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8" name="Google Shape;1698;p60"/>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99" name="Google Shape;1699;p60"/>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0" name="Google Shape;1700;p60"/>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1" name="Google Shape;1701;p60"/>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2" name="Google Shape;1702;p60"/>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3" name="Google Shape;1703;p60"/>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4" name="Google Shape;1704;p60"/>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5" name="Google Shape;1705;p60"/>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6" name="Google Shape;1706;p60"/>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7" name="Google Shape;1707;p60"/>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8" name="Google Shape;1708;p60"/>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09" name="Google Shape;1709;p60"/>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0" name="Google Shape;1710;p60"/>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1" name="Google Shape;1711;p60"/>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2" name="Google Shape;1712;p60"/>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3" name="Google Shape;1713;p60"/>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4" name="Google Shape;1714;p60"/>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5" name="Google Shape;1715;p60"/>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6" name="Google Shape;1716;p60"/>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7" name="Google Shape;1717;p60"/>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8" name="Google Shape;1718;p60"/>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9" name="Google Shape;1719;p60"/>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0" name="Google Shape;1720;p60"/>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21" name="Google Shape;1721;p60"/>
          <p:cNvGrpSpPr/>
          <p:nvPr/>
        </p:nvGrpSpPr>
        <p:grpSpPr>
          <a:xfrm>
            <a:off x="0" y="0"/>
            <a:ext cx="9144000" cy="5143500"/>
            <a:chOff x="0" y="0"/>
            <a:chExt cx="9144000" cy="5143500"/>
          </a:xfrm>
        </p:grpSpPr>
        <p:cxnSp>
          <p:nvCxnSpPr>
            <p:cNvPr id="1722" name="Google Shape;1722;p60"/>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723" name="Google Shape;1723;p60"/>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724" name="Google Shape;1724;p60"/>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725" name="Google Shape;1725;p60"/>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726" name="Google Shape;1726;p60"/>
          <p:cNvSpPr txBox="1"/>
          <p:nvPr>
            <p:ph type="title"/>
          </p:nvPr>
        </p:nvSpPr>
        <p:spPr>
          <a:xfrm>
            <a:off x="723900" y="1243260"/>
            <a:ext cx="7696200" cy="265698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727" name="Shape 17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45" name="Shape 145"/>
        <p:cNvGrpSpPr/>
        <p:nvPr/>
      </p:nvGrpSpPr>
      <p:grpSpPr>
        <a:xfrm>
          <a:off x="0" y="0"/>
          <a:ext cx="0" cy="0"/>
          <a:chOff x="0" y="0"/>
          <a:chExt cx="0" cy="0"/>
        </a:xfrm>
      </p:grpSpPr>
      <p:sp>
        <p:nvSpPr>
          <p:cNvPr id="146" name="Google Shape;146;p46"/>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47" name="Google Shape;147;p46"/>
          <p:cNvGrpSpPr/>
          <p:nvPr/>
        </p:nvGrpSpPr>
        <p:grpSpPr>
          <a:xfrm>
            <a:off x="240902" y="216150"/>
            <a:ext cx="8662638" cy="4711201"/>
            <a:chOff x="240902" y="216150"/>
            <a:chExt cx="8662638" cy="4711201"/>
          </a:xfrm>
        </p:grpSpPr>
        <p:sp>
          <p:nvSpPr>
            <p:cNvPr id="148" name="Google Shape;148;p46"/>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49" name="Google Shape;149;p46"/>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0" name="Google Shape;150;p46"/>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1" name="Google Shape;151;p46"/>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2" name="Google Shape;152;p46"/>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3" name="Google Shape;153;p46"/>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4" name="Google Shape;154;p46"/>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5" name="Google Shape;155;p46"/>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6" name="Google Shape;156;p46"/>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7" name="Google Shape;157;p46"/>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8" name="Google Shape;158;p46"/>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59" name="Google Shape;159;p46"/>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0" name="Google Shape;160;p46"/>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1" name="Google Shape;161;p46"/>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2" name="Google Shape;162;p46"/>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3" name="Google Shape;163;p46"/>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4" name="Google Shape;164;p46"/>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5" name="Google Shape;165;p46"/>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6" name="Google Shape;166;p46"/>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7" name="Google Shape;167;p46"/>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8" name="Google Shape;168;p46"/>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69" name="Google Shape;169;p46"/>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0" name="Google Shape;170;p46"/>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1" name="Google Shape;171;p46"/>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2" name="Google Shape;172;p46"/>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3" name="Google Shape;173;p46"/>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4" name="Google Shape;174;p46"/>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 name="Google Shape;175;p46"/>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6" name="Google Shape;176;p46"/>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7" name="Google Shape;177;p46"/>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8" name="Google Shape;178;p46"/>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9" name="Google Shape;179;p46"/>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0" name="Google Shape;180;p46"/>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1" name="Google Shape;181;p46"/>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2" name="Google Shape;182;p46"/>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 name="Google Shape;183;p46"/>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4" name="Google Shape;184;p46"/>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5" name="Google Shape;185;p46"/>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6" name="Google Shape;186;p46"/>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7" name="Google Shape;187;p46"/>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8" name="Google Shape;188;p46"/>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9" name="Google Shape;189;p46"/>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0" name="Google Shape;190;p46"/>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1" name="Google Shape;191;p46"/>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2" name="Google Shape;192;p46"/>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3" name="Google Shape;193;p46"/>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4" name="Google Shape;194;p46"/>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5" name="Google Shape;195;p46"/>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6" name="Google Shape;196;p46"/>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7" name="Google Shape;197;p46"/>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8" name="Google Shape;198;p46"/>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9" name="Google Shape;199;p46"/>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0" name="Google Shape;200;p46"/>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1" name="Google Shape;201;p46"/>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2" name="Google Shape;202;p46"/>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3" name="Google Shape;203;p46"/>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4" name="Google Shape;204;p46"/>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5" name="Google Shape;205;p46"/>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6" name="Google Shape;206;p46"/>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7" name="Google Shape;207;p46"/>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8" name="Google Shape;208;p46"/>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9" name="Google Shape;209;p46"/>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0" name="Google Shape;210;p46"/>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1" name="Google Shape;211;p46"/>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2" name="Google Shape;212;p46"/>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3" name="Google Shape;213;p46"/>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4" name="Google Shape;214;p46"/>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5" name="Google Shape;215;p46"/>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 name="Google Shape;216;p46"/>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7" name="Google Shape;217;p46"/>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8" name="Google Shape;218;p46"/>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9" name="Google Shape;219;p46"/>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0" name="Google Shape;220;p46"/>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1" name="Google Shape;221;p46"/>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2" name="Google Shape;222;p46"/>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3" name="Google Shape;223;p46"/>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4" name="Google Shape;224;p46"/>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5" name="Google Shape;225;p46"/>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 name="Google Shape;226;p46"/>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7" name="Google Shape;227;p46"/>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8" name="Google Shape;228;p46"/>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9" name="Google Shape;229;p46"/>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0" name="Google Shape;230;p46"/>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1" name="Google Shape;231;p46"/>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2" name="Google Shape;232;p46"/>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3" name="Google Shape;233;p46"/>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4" name="Google Shape;234;p46"/>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5" name="Google Shape;235;p46"/>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6" name="Google Shape;236;p46"/>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7" name="Google Shape;237;p46"/>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8" name="Google Shape;238;p46"/>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9" name="Google Shape;239;p46"/>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0" name="Google Shape;240;p46"/>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 name="Google Shape;241;p46"/>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2" name="Google Shape;242;p46"/>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3" name="Google Shape;243;p46"/>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4" name="Google Shape;244;p46"/>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5" name="Google Shape;245;p46"/>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6" name="Google Shape;246;p46"/>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7" name="Google Shape;247;p46"/>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8" name="Google Shape;248;p46"/>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9" name="Google Shape;249;p46"/>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0" name="Google Shape;250;p46"/>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1" name="Google Shape;251;p46"/>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2" name="Google Shape;252;p46"/>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3" name="Google Shape;253;p46"/>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4" name="Google Shape;254;p46"/>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5" name="Google Shape;255;p46"/>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6" name="Google Shape;256;p46"/>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7" name="Google Shape;257;p46"/>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8" name="Google Shape;258;p46"/>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9" name="Google Shape;259;p46"/>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0" name="Google Shape;260;p46"/>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1" name="Google Shape;261;p46"/>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2" name="Google Shape;262;p46"/>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3" name="Google Shape;263;p46"/>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4" name="Google Shape;264;p46"/>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5" name="Google Shape;265;p46"/>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 name="Google Shape;266;p46"/>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7" name="Google Shape;267;p46"/>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46"/>
          <p:cNvGrpSpPr/>
          <p:nvPr/>
        </p:nvGrpSpPr>
        <p:grpSpPr>
          <a:xfrm>
            <a:off x="0" y="0"/>
            <a:ext cx="9144000" cy="5143500"/>
            <a:chOff x="0" y="0"/>
            <a:chExt cx="9144000" cy="5143500"/>
          </a:xfrm>
        </p:grpSpPr>
        <p:cxnSp>
          <p:nvCxnSpPr>
            <p:cNvPr id="269" name="Google Shape;269;p46"/>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270" name="Google Shape;270;p46"/>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271" name="Google Shape;271;p46"/>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272" name="Google Shape;272;p46"/>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273" name="Google Shape;273;p46"/>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46"/>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276" name="Google Shape;276;p46"/>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500"/>
              <a:buFont typeface="Pacific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46"/>
          <p:cNvSpPr txBox="1"/>
          <p:nvPr>
            <p:ph idx="1" type="body"/>
          </p:nvPr>
        </p:nvSpPr>
        <p:spPr>
          <a:xfrm>
            <a:off x="1497027" y="2269351"/>
            <a:ext cx="2785936" cy="39248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dk1"/>
              </a:buClr>
              <a:buSzPts val="1400"/>
              <a:buNone/>
              <a:defRPr sz="14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78" name="Google Shape;278;p46"/>
          <p:cNvSpPr txBox="1"/>
          <p:nvPr>
            <p:ph idx="2" type="body"/>
          </p:nvPr>
        </p:nvSpPr>
        <p:spPr>
          <a:xfrm>
            <a:off x="1497027" y="1789456"/>
            <a:ext cx="27859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79" name="Google Shape;279;p46"/>
          <p:cNvSpPr txBox="1"/>
          <p:nvPr>
            <p:ph idx="3" type="body"/>
          </p:nvPr>
        </p:nvSpPr>
        <p:spPr>
          <a:xfrm>
            <a:off x="1497027" y="1370938"/>
            <a:ext cx="2785936" cy="39248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accent3"/>
              </a:buClr>
              <a:buSzPts val="4000"/>
              <a:buNone/>
              <a:defRPr sz="4000">
                <a:solidFill>
                  <a:schemeClr val="accent3"/>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0" name="Google Shape;280;p46"/>
          <p:cNvSpPr txBox="1"/>
          <p:nvPr>
            <p:ph idx="4" type="body"/>
          </p:nvPr>
        </p:nvSpPr>
        <p:spPr>
          <a:xfrm>
            <a:off x="4858432" y="2269351"/>
            <a:ext cx="2785936" cy="39248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dk1"/>
              </a:buClr>
              <a:buSzPts val="1400"/>
              <a:buNone/>
              <a:defRPr sz="14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1" name="Google Shape;281;p46"/>
          <p:cNvSpPr txBox="1"/>
          <p:nvPr>
            <p:ph idx="5" type="body"/>
          </p:nvPr>
        </p:nvSpPr>
        <p:spPr>
          <a:xfrm>
            <a:off x="4858871" y="1789456"/>
            <a:ext cx="27859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2" name="Google Shape;282;p46"/>
          <p:cNvSpPr txBox="1"/>
          <p:nvPr>
            <p:ph idx="6" type="body"/>
          </p:nvPr>
        </p:nvSpPr>
        <p:spPr>
          <a:xfrm>
            <a:off x="4858871" y="1370938"/>
            <a:ext cx="2785936" cy="39248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accent3"/>
              </a:buClr>
              <a:buSzPts val="4000"/>
              <a:buNone/>
              <a:defRPr sz="4000">
                <a:solidFill>
                  <a:schemeClr val="accent3"/>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3" name="Google Shape;283;p46"/>
          <p:cNvSpPr txBox="1"/>
          <p:nvPr>
            <p:ph idx="7" type="body"/>
          </p:nvPr>
        </p:nvSpPr>
        <p:spPr>
          <a:xfrm>
            <a:off x="4858430" y="3805939"/>
            <a:ext cx="2785936" cy="39248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dk1"/>
              </a:buClr>
              <a:buSzPts val="1400"/>
              <a:buNone/>
              <a:defRPr sz="14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4" name="Google Shape;284;p46"/>
          <p:cNvSpPr txBox="1"/>
          <p:nvPr>
            <p:ph idx="8" type="body"/>
          </p:nvPr>
        </p:nvSpPr>
        <p:spPr>
          <a:xfrm>
            <a:off x="4858430" y="3326044"/>
            <a:ext cx="27859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5" name="Google Shape;285;p46"/>
          <p:cNvSpPr txBox="1"/>
          <p:nvPr>
            <p:ph idx="9" type="body"/>
          </p:nvPr>
        </p:nvSpPr>
        <p:spPr>
          <a:xfrm>
            <a:off x="4858430" y="2907526"/>
            <a:ext cx="2785936" cy="39248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accent3"/>
              </a:buClr>
              <a:buSzPts val="4000"/>
              <a:buNone/>
              <a:defRPr sz="4000">
                <a:solidFill>
                  <a:schemeClr val="accent3"/>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6" name="Google Shape;286;p46"/>
          <p:cNvSpPr txBox="1"/>
          <p:nvPr>
            <p:ph idx="13" type="body"/>
          </p:nvPr>
        </p:nvSpPr>
        <p:spPr>
          <a:xfrm>
            <a:off x="1497027" y="3805939"/>
            <a:ext cx="2785936" cy="39248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Clr>
                <a:schemeClr val="dk1"/>
              </a:buClr>
              <a:buSzPts val="1400"/>
              <a:buNone/>
              <a:defRPr sz="14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7" name="Google Shape;287;p46"/>
          <p:cNvSpPr txBox="1"/>
          <p:nvPr>
            <p:ph idx="14" type="body"/>
          </p:nvPr>
        </p:nvSpPr>
        <p:spPr>
          <a:xfrm>
            <a:off x="1497027" y="3326044"/>
            <a:ext cx="2785936" cy="39248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88" name="Google Shape;288;p46"/>
          <p:cNvSpPr txBox="1"/>
          <p:nvPr>
            <p:ph idx="15" type="body"/>
          </p:nvPr>
        </p:nvSpPr>
        <p:spPr>
          <a:xfrm>
            <a:off x="1497027" y="2907526"/>
            <a:ext cx="2785936" cy="39248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accent3"/>
              </a:buClr>
              <a:buSzPts val="4000"/>
              <a:buNone/>
              <a:defRPr sz="4000">
                <a:solidFill>
                  <a:schemeClr val="accent3"/>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9" name="Shape 289"/>
        <p:cNvGrpSpPr/>
        <p:nvPr/>
      </p:nvGrpSpPr>
      <p:grpSpPr>
        <a:xfrm>
          <a:off x="0" y="0"/>
          <a:ext cx="0" cy="0"/>
          <a:chOff x="0" y="0"/>
          <a:chExt cx="0" cy="0"/>
        </a:xfrm>
      </p:grpSpPr>
      <p:sp>
        <p:nvSpPr>
          <p:cNvPr id="290" name="Google Shape;290;p47"/>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91" name="Google Shape;291;p47"/>
          <p:cNvGrpSpPr/>
          <p:nvPr/>
        </p:nvGrpSpPr>
        <p:grpSpPr>
          <a:xfrm>
            <a:off x="240902" y="216150"/>
            <a:ext cx="8662638" cy="4711201"/>
            <a:chOff x="240902" y="216150"/>
            <a:chExt cx="8662638" cy="4711201"/>
          </a:xfrm>
        </p:grpSpPr>
        <p:sp>
          <p:nvSpPr>
            <p:cNvPr id="292" name="Google Shape;292;p47"/>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3" name="Google Shape;293;p47"/>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4" name="Google Shape;294;p47"/>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5" name="Google Shape;295;p47"/>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6" name="Google Shape;296;p47"/>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7" name="Google Shape;297;p47"/>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8" name="Google Shape;298;p47"/>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99" name="Google Shape;299;p47"/>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0" name="Google Shape;300;p47"/>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1" name="Google Shape;301;p47"/>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2" name="Google Shape;302;p47"/>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3" name="Google Shape;303;p47"/>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4" name="Google Shape;304;p47"/>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5" name="Google Shape;305;p47"/>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6" name="Google Shape;306;p47"/>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7" name="Google Shape;307;p47"/>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8" name="Google Shape;308;p47"/>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09" name="Google Shape;309;p47"/>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0" name="Google Shape;310;p47"/>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1" name="Google Shape;311;p47"/>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2" name="Google Shape;312;p47"/>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3" name="Google Shape;313;p47"/>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4" name="Google Shape;314;p47"/>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5" name="Google Shape;315;p47"/>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6" name="Google Shape;316;p47"/>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7" name="Google Shape;317;p47"/>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8" name="Google Shape;318;p47"/>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19" name="Google Shape;319;p47"/>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0" name="Google Shape;320;p47"/>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1" name="Google Shape;321;p47"/>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2" name="Google Shape;322;p47"/>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3" name="Google Shape;323;p47"/>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4" name="Google Shape;324;p47"/>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5" name="Google Shape;325;p47"/>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6" name="Google Shape;326;p47"/>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7" name="Google Shape;327;p47"/>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8" name="Google Shape;328;p47"/>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9" name="Google Shape;329;p47"/>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0" name="Google Shape;330;p47"/>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1" name="Google Shape;331;p47"/>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2" name="Google Shape;332;p47"/>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3" name="Google Shape;333;p47"/>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4" name="Google Shape;334;p47"/>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5" name="Google Shape;335;p47"/>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6" name="Google Shape;336;p47"/>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7" name="Google Shape;337;p47"/>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8" name="Google Shape;338;p47"/>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9" name="Google Shape;339;p47"/>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0" name="Google Shape;340;p47"/>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1" name="Google Shape;341;p47"/>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2" name="Google Shape;342;p47"/>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3" name="Google Shape;343;p47"/>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4" name="Google Shape;344;p47"/>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5" name="Google Shape;345;p47"/>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6" name="Google Shape;346;p47"/>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7" name="Google Shape;347;p47"/>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8" name="Google Shape;348;p47"/>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9" name="Google Shape;349;p47"/>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0" name="Google Shape;350;p47"/>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1" name="Google Shape;351;p47"/>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2" name="Google Shape;352;p47"/>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3" name="Google Shape;353;p47"/>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4" name="Google Shape;354;p47"/>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5" name="Google Shape;355;p47"/>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6" name="Google Shape;356;p47"/>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7" name="Google Shape;357;p47"/>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8" name="Google Shape;358;p47"/>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59" name="Google Shape;359;p47"/>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0" name="Google Shape;360;p47"/>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1" name="Google Shape;361;p47"/>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2" name="Google Shape;362;p47"/>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3" name="Google Shape;363;p47"/>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4" name="Google Shape;364;p47"/>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5" name="Google Shape;365;p47"/>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6" name="Google Shape;366;p47"/>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7" name="Google Shape;367;p47"/>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8" name="Google Shape;368;p47"/>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69" name="Google Shape;369;p47"/>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0" name="Google Shape;370;p47"/>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1" name="Google Shape;371;p47"/>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2" name="Google Shape;372;p47"/>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3" name="Google Shape;373;p47"/>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4" name="Google Shape;374;p47"/>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5" name="Google Shape;375;p47"/>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6" name="Google Shape;376;p47"/>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7" name="Google Shape;377;p47"/>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8" name="Google Shape;378;p47"/>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79" name="Google Shape;379;p47"/>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0" name="Google Shape;380;p47"/>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1" name="Google Shape;381;p47"/>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2" name="Google Shape;382;p47"/>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3" name="Google Shape;383;p47"/>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4" name="Google Shape;384;p47"/>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5" name="Google Shape;385;p47"/>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6" name="Google Shape;386;p47"/>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7" name="Google Shape;387;p47"/>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8" name="Google Shape;388;p47"/>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89" name="Google Shape;389;p47"/>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0" name="Google Shape;390;p47"/>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1" name="Google Shape;391;p47"/>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2" name="Google Shape;392;p47"/>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3" name="Google Shape;393;p47"/>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4" name="Google Shape;394;p47"/>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5" name="Google Shape;395;p47"/>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6" name="Google Shape;396;p47"/>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7" name="Google Shape;397;p47"/>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8" name="Google Shape;398;p47"/>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99" name="Google Shape;399;p47"/>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0" name="Google Shape;400;p47"/>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1" name="Google Shape;401;p47"/>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2" name="Google Shape;402;p47"/>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3" name="Google Shape;403;p47"/>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4" name="Google Shape;404;p47"/>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5" name="Google Shape;405;p47"/>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6" name="Google Shape;406;p47"/>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7" name="Google Shape;407;p47"/>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8" name="Google Shape;408;p47"/>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09" name="Google Shape;409;p47"/>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0" name="Google Shape;410;p47"/>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11" name="Google Shape;411;p47"/>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47"/>
          <p:cNvGrpSpPr/>
          <p:nvPr/>
        </p:nvGrpSpPr>
        <p:grpSpPr>
          <a:xfrm>
            <a:off x="0" y="0"/>
            <a:ext cx="9144000" cy="5143500"/>
            <a:chOff x="0" y="0"/>
            <a:chExt cx="9144000" cy="5143500"/>
          </a:xfrm>
        </p:grpSpPr>
        <p:cxnSp>
          <p:nvCxnSpPr>
            <p:cNvPr id="413" name="Google Shape;413;p47"/>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414" name="Google Shape;414;p47"/>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415" name="Google Shape;415;p47"/>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416" name="Google Shape;416;p47"/>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417" name="Google Shape;417;p47"/>
          <p:cNvSpPr txBox="1"/>
          <p:nvPr>
            <p:ph type="title"/>
          </p:nvPr>
        </p:nvSpPr>
        <p:spPr>
          <a:xfrm>
            <a:off x="1666554" y="2240346"/>
            <a:ext cx="5810892" cy="648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6000"/>
              <a:buFont typeface="Pacifico"/>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7"/>
          <p:cNvSpPr txBox="1"/>
          <p:nvPr>
            <p:ph idx="1" type="body"/>
          </p:nvPr>
        </p:nvSpPr>
        <p:spPr>
          <a:xfrm>
            <a:off x="2918012" y="3248342"/>
            <a:ext cx="3307976" cy="590082"/>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600"/>
              <a:buNone/>
              <a:defRPr sz="16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19" name="Google Shape;419;p47"/>
          <p:cNvSpPr txBox="1"/>
          <p:nvPr>
            <p:ph idx="2" type="body"/>
          </p:nvPr>
        </p:nvSpPr>
        <p:spPr>
          <a:xfrm>
            <a:off x="3320376" y="1509592"/>
            <a:ext cx="2503248" cy="50024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750"/>
              </a:spcBef>
              <a:spcAft>
                <a:spcPts val="0"/>
              </a:spcAft>
              <a:buClr>
                <a:schemeClr val="dk2"/>
              </a:buClr>
              <a:buSzPts val="7200"/>
              <a:buNone/>
              <a:defRPr sz="7200">
                <a:solidFill>
                  <a:schemeClr val="dk2"/>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20" name="Shape 420"/>
        <p:cNvGrpSpPr/>
        <p:nvPr/>
      </p:nvGrpSpPr>
      <p:grpSpPr>
        <a:xfrm>
          <a:off x="0" y="0"/>
          <a:ext cx="0" cy="0"/>
          <a:chOff x="0" y="0"/>
          <a:chExt cx="0" cy="0"/>
        </a:xfrm>
      </p:grpSpPr>
      <p:sp>
        <p:nvSpPr>
          <p:cNvPr id="421" name="Google Shape;421;p48"/>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422" name="Google Shape;422;p48"/>
          <p:cNvGrpSpPr/>
          <p:nvPr/>
        </p:nvGrpSpPr>
        <p:grpSpPr>
          <a:xfrm>
            <a:off x="240902" y="216150"/>
            <a:ext cx="8662638" cy="4711201"/>
            <a:chOff x="240902" y="216150"/>
            <a:chExt cx="8662638" cy="4711201"/>
          </a:xfrm>
        </p:grpSpPr>
        <p:sp>
          <p:nvSpPr>
            <p:cNvPr id="423" name="Google Shape;423;p48"/>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4" name="Google Shape;424;p48"/>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5" name="Google Shape;425;p48"/>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6" name="Google Shape;426;p48"/>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7" name="Google Shape;427;p48"/>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8" name="Google Shape;428;p48"/>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29" name="Google Shape;429;p48"/>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0" name="Google Shape;430;p48"/>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1" name="Google Shape;431;p48"/>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2" name="Google Shape;432;p48"/>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3" name="Google Shape;433;p48"/>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4" name="Google Shape;434;p48"/>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5" name="Google Shape;435;p48"/>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6" name="Google Shape;436;p48"/>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7" name="Google Shape;437;p48"/>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8" name="Google Shape;438;p48"/>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39" name="Google Shape;439;p48"/>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0" name="Google Shape;440;p48"/>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1" name="Google Shape;441;p48"/>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2" name="Google Shape;442;p48"/>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3" name="Google Shape;443;p48"/>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4" name="Google Shape;444;p48"/>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5" name="Google Shape;445;p48"/>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6" name="Google Shape;446;p48"/>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7" name="Google Shape;447;p48"/>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8" name="Google Shape;448;p48"/>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49" name="Google Shape;449;p48"/>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0" name="Google Shape;450;p48"/>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1" name="Google Shape;451;p48"/>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2" name="Google Shape;452;p48"/>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3" name="Google Shape;453;p48"/>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4" name="Google Shape;454;p48"/>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5" name="Google Shape;455;p48"/>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6" name="Google Shape;456;p48"/>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7" name="Google Shape;457;p48"/>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8" name="Google Shape;458;p48"/>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59" name="Google Shape;459;p48"/>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0" name="Google Shape;460;p48"/>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1" name="Google Shape;461;p48"/>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2" name="Google Shape;462;p48"/>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3" name="Google Shape;463;p48"/>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4" name="Google Shape;464;p48"/>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5" name="Google Shape;465;p48"/>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6" name="Google Shape;466;p48"/>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7" name="Google Shape;467;p48"/>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8" name="Google Shape;468;p48"/>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69" name="Google Shape;469;p48"/>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0" name="Google Shape;470;p48"/>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1" name="Google Shape;471;p48"/>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2" name="Google Shape;472;p48"/>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3" name="Google Shape;473;p48"/>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4" name="Google Shape;474;p48"/>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5" name="Google Shape;475;p48"/>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6" name="Google Shape;476;p48"/>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7" name="Google Shape;477;p48"/>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8" name="Google Shape;478;p48"/>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79" name="Google Shape;479;p48"/>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0" name="Google Shape;480;p48"/>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1" name="Google Shape;481;p48"/>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2" name="Google Shape;482;p48"/>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3" name="Google Shape;483;p48"/>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4" name="Google Shape;484;p48"/>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5" name="Google Shape;485;p48"/>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6" name="Google Shape;486;p48"/>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7" name="Google Shape;487;p48"/>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8" name="Google Shape;488;p48"/>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89" name="Google Shape;489;p48"/>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0" name="Google Shape;490;p48"/>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1" name="Google Shape;491;p48"/>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2" name="Google Shape;492;p48"/>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3" name="Google Shape;493;p48"/>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4" name="Google Shape;494;p48"/>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5" name="Google Shape;495;p48"/>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6" name="Google Shape;496;p48"/>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7" name="Google Shape;497;p48"/>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8" name="Google Shape;498;p48"/>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499" name="Google Shape;499;p48"/>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0" name="Google Shape;500;p48"/>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1" name="Google Shape;501;p48"/>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2" name="Google Shape;502;p48"/>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3" name="Google Shape;503;p48"/>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4" name="Google Shape;504;p48"/>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5" name="Google Shape;505;p48"/>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6" name="Google Shape;506;p48"/>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7" name="Google Shape;507;p48"/>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8" name="Google Shape;508;p48"/>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09" name="Google Shape;509;p48"/>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0" name="Google Shape;510;p48"/>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1" name="Google Shape;511;p48"/>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2" name="Google Shape;512;p48"/>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3" name="Google Shape;513;p48"/>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4" name="Google Shape;514;p48"/>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5" name="Google Shape;515;p48"/>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6" name="Google Shape;516;p48"/>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7" name="Google Shape;517;p48"/>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8" name="Google Shape;518;p48"/>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19" name="Google Shape;519;p48"/>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0" name="Google Shape;520;p48"/>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1" name="Google Shape;521;p48"/>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2" name="Google Shape;522;p48"/>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3" name="Google Shape;523;p48"/>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4" name="Google Shape;524;p48"/>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5" name="Google Shape;525;p48"/>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6" name="Google Shape;526;p48"/>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7" name="Google Shape;527;p48"/>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8" name="Google Shape;528;p48"/>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9" name="Google Shape;529;p48"/>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0" name="Google Shape;530;p48"/>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1" name="Google Shape;531;p48"/>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2" name="Google Shape;532;p48"/>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3" name="Google Shape;533;p48"/>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4" name="Google Shape;534;p48"/>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5" name="Google Shape;535;p48"/>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6" name="Google Shape;536;p48"/>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7" name="Google Shape;537;p48"/>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8" name="Google Shape;538;p48"/>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9" name="Google Shape;539;p48"/>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0" name="Google Shape;540;p48"/>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1" name="Google Shape;541;p48"/>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2" name="Google Shape;542;p48"/>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543" name="Google Shape;543;p48"/>
          <p:cNvSpPr txBox="1"/>
          <p:nvPr>
            <p:ph idx="1" type="body"/>
          </p:nvPr>
        </p:nvSpPr>
        <p:spPr>
          <a:xfrm>
            <a:off x="976049" y="1726297"/>
            <a:ext cx="4062880" cy="265047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sz="1400">
                <a:solidFill>
                  <a:schemeClr val="dk1"/>
                </a:solidFill>
              </a:defRPr>
            </a:lvl1pPr>
            <a:lvl2pPr indent="-317500" lvl="1" marL="914400" algn="l">
              <a:lnSpc>
                <a:spcPct val="90000"/>
              </a:lnSpc>
              <a:spcBef>
                <a:spcPts val="375"/>
              </a:spcBef>
              <a:spcAft>
                <a:spcPts val="0"/>
              </a:spcAft>
              <a:buClr>
                <a:schemeClr val="dk1"/>
              </a:buClr>
              <a:buSzPts val="1400"/>
              <a:buChar char="•"/>
              <a:defRPr sz="1400">
                <a:solidFill>
                  <a:schemeClr val="dk1"/>
                </a:solidFill>
              </a:defRPr>
            </a:lvl2pPr>
            <a:lvl3pPr indent="-317500" lvl="2" marL="1371600" algn="l">
              <a:lnSpc>
                <a:spcPct val="90000"/>
              </a:lnSpc>
              <a:spcBef>
                <a:spcPts val="375"/>
              </a:spcBef>
              <a:spcAft>
                <a:spcPts val="0"/>
              </a:spcAft>
              <a:buClr>
                <a:schemeClr val="dk1"/>
              </a:buClr>
              <a:buSzPts val="1400"/>
              <a:buChar char="•"/>
              <a:defRPr sz="1400">
                <a:solidFill>
                  <a:schemeClr val="dk1"/>
                </a:solidFill>
              </a:defRPr>
            </a:lvl3pPr>
            <a:lvl4pPr indent="-317500" lvl="3" marL="1828800" algn="l">
              <a:lnSpc>
                <a:spcPct val="90000"/>
              </a:lnSpc>
              <a:spcBef>
                <a:spcPts val="375"/>
              </a:spcBef>
              <a:spcAft>
                <a:spcPts val="0"/>
              </a:spcAft>
              <a:buClr>
                <a:schemeClr val="dk1"/>
              </a:buClr>
              <a:buSzPts val="1400"/>
              <a:buChar char="•"/>
              <a:defRPr sz="1400">
                <a:solidFill>
                  <a:schemeClr val="dk1"/>
                </a:solidFill>
              </a:defRPr>
            </a:lvl4pPr>
            <a:lvl5pPr indent="-317500" lvl="4" marL="2286000" algn="l">
              <a:lnSpc>
                <a:spcPct val="90000"/>
              </a:lnSpc>
              <a:spcBef>
                <a:spcPts val="375"/>
              </a:spcBef>
              <a:spcAft>
                <a:spcPts val="0"/>
              </a:spcAft>
              <a:buClr>
                <a:schemeClr val="dk1"/>
              </a:buClr>
              <a:buSzPts val="1400"/>
              <a:buChar char="•"/>
              <a:defRPr sz="1400">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544" name="Google Shape;544;p48"/>
          <p:cNvGrpSpPr/>
          <p:nvPr/>
        </p:nvGrpSpPr>
        <p:grpSpPr>
          <a:xfrm>
            <a:off x="0" y="0"/>
            <a:ext cx="9144000" cy="5143500"/>
            <a:chOff x="0" y="0"/>
            <a:chExt cx="9144000" cy="5143500"/>
          </a:xfrm>
        </p:grpSpPr>
        <p:cxnSp>
          <p:nvCxnSpPr>
            <p:cNvPr id="545" name="Google Shape;545;p48"/>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546" name="Google Shape;546;p48"/>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547" name="Google Shape;547;p48"/>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548" name="Google Shape;548;p48"/>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549" name="Google Shape;549;p48"/>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500"/>
              <a:buFont typeface="Pacific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picTx">
  <p:cSld name="PICTURE_WITH_CAPTION_TEXT">
    <p:spTree>
      <p:nvGrpSpPr>
        <p:cNvPr id="550" name="Shape 550"/>
        <p:cNvGrpSpPr/>
        <p:nvPr/>
      </p:nvGrpSpPr>
      <p:grpSpPr>
        <a:xfrm>
          <a:off x="0" y="0"/>
          <a:ext cx="0" cy="0"/>
          <a:chOff x="0" y="0"/>
          <a:chExt cx="0" cy="0"/>
        </a:xfrm>
      </p:grpSpPr>
      <p:sp>
        <p:nvSpPr>
          <p:cNvPr id="551" name="Google Shape;551;p49"/>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552" name="Google Shape;552;p49"/>
          <p:cNvGrpSpPr/>
          <p:nvPr/>
        </p:nvGrpSpPr>
        <p:grpSpPr>
          <a:xfrm>
            <a:off x="240902" y="216150"/>
            <a:ext cx="8662638" cy="4711201"/>
            <a:chOff x="240902" y="216150"/>
            <a:chExt cx="8662638" cy="4711201"/>
          </a:xfrm>
        </p:grpSpPr>
        <p:sp>
          <p:nvSpPr>
            <p:cNvPr id="553" name="Google Shape;553;p49"/>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4" name="Google Shape;554;p49"/>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5" name="Google Shape;555;p49"/>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6" name="Google Shape;556;p49"/>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7" name="Google Shape;557;p49"/>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8" name="Google Shape;558;p49"/>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9" name="Google Shape;559;p49"/>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0" name="Google Shape;560;p49"/>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1" name="Google Shape;561;p49"/>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2" name="Google Shape;562;p49"/>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3" name="Google Shape;563;p49"/>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4" name="Google Shape;564;p49"/>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5" name="Google Shape;565;p49"/>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6" name="Google Shape;566;p49"/>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7" name="Google Shape;567;p49"/>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8" name="Google Shape;568;p49"/>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9" name="Google Shape;569;p49"/>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0" name="Google Shape;570;p49"/>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1" name="Google Shape;571;p49"/>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2" name="Google Shape;572;p49"/>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3" name="Google Shape;573;p49"/>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4" name="Google Shape;574;p49"/>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5" name="Google Shape;575;p49"/>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6" name="Google Shape;576;p49"/>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7" name="Google Shape;577;p49"/>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8" name="Google Shape;578;p49"/>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9" name="Google Shape;579;p49"/>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0" name="Google Shape;580;p49"/>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1" name="Google Shape;581;p49"/>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2" name="Google Shape;582;p49"/>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3" name="Google Shape;583;p49"/>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4" name="Google Shape;584;p49"/>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5" name="Google Shape;585;p49"/>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6" name="Google Shape;586;p49"/>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7" name="Google Shape;587;p49"/>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8" name="Google Shape;588;p49"/>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9" name="Google Shape;589;p49"/>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0" name="Google Shape;590;p49"/>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1" name="Google Shape;591;p49"/>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2" name="Google Shape;592;p49"/>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3" name="Google Shape;593;p49"/>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4" name="Google Shape;594;p49"/>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5" name="Google Shape;595;p49"/>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6" name="Google Shape;596;p49"/>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7" name="Google Shape;597;p49"/>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8" name="Google Shape;598;p49"/>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9" name="Google Shape;599;p49"/>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0" name="Google Shape;600;p49"/>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1" name="Google Shape;601;p49"/>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2" name="Google Shape;602;p49"/>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3" name="Google Shape;603;p49"/>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4" name="Google Shape;604;p49"/>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5" name="Google Shape;605;p49"/>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6" name="Google Shape;606;p49"/>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7" name="Google Shape;607;p49"/>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8" name="Google Shape;608;p49"/>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9" name="Google Shape;609;p49"/>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0" name="Google Shape;610;p49"/>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1" name="Google Shape;611;p49"/>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2" name="Google Shape;612;p49"/>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3" name="Google Shape;613;p49"/>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4" name="Google Shape;614;p49"/>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5" name="Google Shape;615;p49"/>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6" name="Google Shape;616;p49"/>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7" name="Google Shape;617;p49"/>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8" name="Google Shape;618;p49"/>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9" name="Google Shape;619;p49"/>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0" name="Google Shape;620;p49"/>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1" name="Google Shape;621;p49"/>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2" name="Google Shape;622;p49"/>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3" name="Google Shape;623;p49"/>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4" name="Google Shape;624;p49"/>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5" name="Google Shape;625;p49"/>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6" name="Google Shape;626;p49"/>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7" name="Google Shape;627;p49"/>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8" name="Google Shape;628;p49"/>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29" name="Google Shape;629;p49"/>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0" name="Google Shape;630;p49"/>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1" name="Google Shape;631;p49"/>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2" name="Google Shape;632;p49"/>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3" name="Google Shape;633;p49"/>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4" name="Google Shape;634;p49"/>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5" name="Google Shape;635;p49"/>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6" name="Google Shape;636;p49"/>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7" name="Google Shape;637;p49"/>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8" name="Google Shape;638;p49"/>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9" name="Google Shape;639;p49"/>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0" name="Google Shape;640;p49"/>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1" name="Google Shape;641;p49"/>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2" name="Google Shape;642;p49"/>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3" name="Google Shape;643;p49"/>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4" name="Google Shape;644;p49"/>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5" name="Google Shape;645;p49"/>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6" name="Google Shape;646;p49"/>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7" name="Google Shape;647;p49"/>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8" name="Google Shape;648;p49"/>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49" name="Google Shape;649;p49"/>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0" name="Google Shape;650;p49"/>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1" name="Google Shape;651;p49"/>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2" name="Google Shape;652;p49"/>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3" name="Google Shape;653;p49"/>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4" name="Google Shape;654;p49"/>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5" name="Google Shape;655;p49"/>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6" name="Google Shape;656;p49"/>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7" name="Google Shape;657;p49"/>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8" name="Google Shape;658;p49"/>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9" name="Google Shape;659;p49"/>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0" name="Google Shape;660;p49"/>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1" name="Google Shape;661;p49"/>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2" name="Google Shape;662;p49"/>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3" name="Google Shape;663;p49"/>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4" name="Google Shape;664;p49"/>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5" name="Google Shape;665;p49"/>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6" name="Google Shape;666;p49"/>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7" name="Google Shape;667;p49"/>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8" name="Google Shape;668;p49"/>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9" name="Google Shape;669;p49"/>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0" name="Google Shape;670;p49"/>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1" name="Google Shape;671;p49"/>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2" name="Google Shape;672;p49"/>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673" name="Google Shape;673;p49"/>
          <p:cNvGrpSpPr/>
          <p:nvPr/>
        </p:nvGrpSpPr>
        <p:grpSpPr>
          <a:xfrm>
            <a:off x="0" y="0"/>
            <a:ext cx="9144000" cy="5143500"/>
            <a:chOff x="0" y="0"/>
            <a:chExt cx="9144000" cy="5143500"/>
          </a:xfrm>
        </p:grpSpPr>
        <p:cxnSp>
          <p:nvCxnSpPr>
            <p:cNvPr id="674" name="Google Shape;674;p49"/>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675" name="Google Shape;675;p49"/>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676" name="Google Shape;676;p49"/>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677" name="Google Shape;677;p49"/>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678" name="Google Shape;678;p49"/>
          <p:cNvSpPr txBox="1"/>
          <p:nvPr>
            <p:ph type="title"/>
          </p:nvPr>
        </p:nvSpPr>
        <p:spPr>
          <a:xfrm>
            <a:off x="935146" y="1769860"/>
            <a:ext cx="3302644" cy="157478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500"/>
              <a:buFont typeface="Pacifico"/>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9" name="Google Shape;679;p49"/>
          <p:cNvSpPr/>
          <p:nvPr>
            <p:ph idx="2" type="pic"/>
          </p:nvPr>
        </p:nvSpPr>
        <p:spPr>
          <a:xfrm>
            <a:off x="4776780" y="803070"/>
            <a:ext cx="3375300" cy="3540026"/>
          </a:xfrm>
          <a:prstGeom prst="rect">
            <a:avLst/>
          </a:prstGeom>
          <a:noFill/>
          <a:ln>
            <a:noFill/>
          </a:ln>
        </p:spPr>
      </p:sp>
      <p:sp>
        <p:nvSpPr>
          <p:cNvPr id="680" name="Google Shape;680;p49"/>
          <p:cNvSpPr txBox="1"/>
          <p:nvPr>
            <p:ph idx="1" type="body"/>
          </p:nvPr>
        </p:nvSpPr>
        <p:spPr>
          <a:xfrm>
            <a:off x="935146" y="3320955"/>
            <a:ext cx="3302644" cy="11389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400"/>
              <a:buNone/>
              <a:defRPr sz="14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1" name="Shape 681"/>
        <p:cNvGrpSpPr/>
        <p:nvPr/>
      </p:nvGrpSpPr>
      <p:grpSpPr>
        <a:xfrm>
          <a:off x="0" y="0"/>
          <a:ext cx="0" cy="0"/>
          <a:chOff x="0" y="0"/>
          <a:chExt cx="0" cy="0"/>
        </a:xfrm>
      </p:grpSpPr>
      <p:sp>
        <p:nvSpPr>
          <p:cNvPr id="682" name="Google Shape;682;p50"/>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683" name="Google Shape;683;p50"/>
          <p:cNvGrpSpPr/>
          <p:nvPr/>
        </p:nvGrpSpPr>
        <p:grpSpPr>
          <a:xfrm>
            <a:off x="240902" y="216150"/>
            <a:ext cx="8662638" cy="4711201"/>
            <a:chOff x="240902" y="216150"/>
            <a:chExt cx="8662638" cy="4711201"/>
          </a:xfrm>
        </p:grpSpPr>
        <p:sp>
          <p:nvSpPr>
            <p:cNvPr id="684" name="Google Shape;684;p50"/>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5" name="Google Shape;685;p50"/>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6" name="Google Shape;686;p50"/>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7" name="Google Shape;687;p50"/>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8" name="Google Shape;688;p50"/>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9" name="Google Shape;689;p50"/>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0" name="Google Shape;690;p50"/>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1" name="Google Shape;691;p50"/>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2" name="Google Shape;692;p50"/>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3" name="Google Shape;693;p50"/>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4" name="Google Shape;694;p50"/>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5" name="Google Shape;695;p50"/>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6" name="Google Shape;696;p50"/>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7" name="Google Shape;697;p50"/>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8" name="Google Shape;698;p50"/>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99" name="Google Shape;699;p50"/>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0" name="Google Shape;700;p50"/>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1" name="Google Shape;701;p50"/>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2" name="Google Shape;702;p50"/>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3" name="Google Shape;703;p50"/>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4" name="Google Shape;704;p50"/>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5" name="Google Shape;705;p50"/>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6" name="Google Shape;706;p50"/>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7" name="Google Shape;707;p50"/>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8" name="Google Shape;708;p50"/>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09" name="Google Shape;709;p50"/>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0" name="Google Shape;710;p50"/>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1" name="Google Shape;711;p50"/>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2" name="Google Shape;712;p50"/>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3" name="Google Shape;713;p50"/>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4" name="Google Shape;714;p50"/>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5" name="Google Shape;715;p50"/>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6" name="Google Shape;716;p50"/>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7" name="Google Shape;717;p50"/>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8" name="Google Shape;718;p50"/>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19" name="Google Shape;719;p50"/>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0" name="Google Shape;720;p50"/>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1" name="Google Shape;721;p50"/>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2" name="Google Shape;722;p50"/>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3" name="Google Shape;723;p50"/>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4" name="Google Shape;724;p50"/>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5" name="Google Shape;725;p50"/>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6" name="Google Shape;726;p50"/>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7" name="Google Shape;727;p50"/>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8" name="Google Shape;728;p50"/>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29" name="Google Shape;729;p50"/>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0" name="Google Shape;730;p50"/>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1" name="Google Shape;731;p50"/>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2" name="Google Shape;732;p50"/>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3" name="Google Shape;733;p50"/>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4" name="Google Shape;734;p50"/>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5" name="Google Shape;735;p50"/>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6" name="Google Shape;736;p50"/>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7" name="Google Shape;737;p50"/>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8" name="Google Shape;738;p50"/>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39" name="Google Shape;739;p50"/>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0" name="Google Shape;740;p50"/>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1" name="Google Shape;741;p50"/>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2" name="Google Shape;742;p50"/>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3" name="Google Shape;743;p50"/>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4" name="Google Shape;744;p50"/>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5" name="Google Shape;745;p50"/>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6" name="Google Shape;746;p50"/>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7" name="Google Shape;747;p50"/>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8" name="Google Shape;748;p50"/>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9" name="Google Shape;749;p50"/>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0" name="Google Shape;750;p50"/>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1" name="Google Shape;751;p50"/>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2" name="Google Shape;752;p50"/>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3" name="Google Shape;753;p50"/>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4" name="Google Shape;754;p50"/>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5" name="Google Shape;755;p50"/>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6" name="Google Shape;756;p50"/>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7" name="Google Shape;757;p50"/>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8" name="Google Shape;758;p50"/>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9" name="Google Shape;759;p50"/>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0" name="Google Shape;760;p50"/>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1" name="Google Shape;761;p50"/>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2" name="Google Shape;762;p50"/>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3" name="Google Shape;763;p50"/>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4" name="Google Shape;764;p50"/>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5" name="Google Shape;765;p50"/>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6" name="Google Shape;766;p50"/>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7" name="Google Shape;767;p50"/>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8" name="Google Shape;768;p50"/>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9" name="Google Shape;769;p50"/>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0" name="Google Shape;770;p50"/>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1" name="Google Shape;771;p50"/>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2" name="Google Shape;772;p50"/>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3" name="Google Shape;773;p50"/>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4" name="Google Shape;774;p50"/>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5" name="Google Shape;775;p50"/>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6" name="Google Shape;776;p50"/>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7" name="Google Shape;777;p50"/>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8" name="Google Shape;778;p50"/>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9" name="Google Shape;779;p50"/>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0" name="Google Shape;780;p50"/>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1" name="Google Shape;781;p50"/>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2" name="Google Shape;782;p50"/>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3" name="Google Shape;783;p50"/>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4" name="Google Shape;784;p50"/>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5" name="Google Shape;785;p50"/>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6" name="Google Shape;786;p50"/>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7" name="Google Shape;787;p50"/>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8" name="Google Shape;788;p50"/>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9" name="Google Shape;789;p50"/>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0" name="Google Shape;790;p50"/>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1" name="Google Shape;791;p50"/>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2" name="Google Shape;792;p50"/>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3" name="Google Shape;793;p50"/>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4" name="Google Shape;794;p50"/>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5" name="Google Shape;795;p50"/>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6" name="Google Shape;796;p50"/>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7" name="Google Shape;797;p50"/>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8" name="Google Shape;798;p50"/>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9" name="Google Shape;799;p50"/>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0" name="Google Shape;800;p50"/>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1" name="Google Shape;801;p50"/>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2" name="Google Shape;802;p50"/>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3" name="Google Shape;803;p50"/>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804" name="Google Shape;804;p50"/>
          <p:cNvGrpSpPr/>
          <p:nvPr/>
        </p:nvGrpSpPr>
        <p:grpSpPr>
          <a:xfrm>
            <a:off x="0" y="0"/>
            <a:ext cx="9144000" cy="5143500"/>
            <a:chOff x="0" y="0"/>
            <a:chExt cx="9144000" cy="5143500"/>
          </a:xfrm>
        </p:grpSpPr>
        <p:cxnSp>
          <p:nvCxnSpPr>
            <p:cNvPr id="805" name="Google Shape;805;p50"/>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806" name="Google Shape;806;p50"/>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807" name="Google Shape;807;p50"/>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808" name="Google Shape;808;p50"/>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809" name="Google Shape;809;p50"/>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500"/>
              <a:buFont typeface="Pacific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10" name="Shape 810"/>
        <p:cNvGrpSpPr/>
        <p:nvPr/>
      </p:nvGrpSpPr>
      <p:grpSpPr>
        <a:xfrm>
          <a:off x="0" y="0"/>
          <a:ext cx="0" cy="0"/>
          <a:chOff x="0" y="0"/>
          <a:chExt cx="0" cy="0"/>
        </a:xfrm>
      </p:grpSpPr>
      <p:sp>
        <p:nvSpPr>
          <p:cNvPr id="811" name="Google Shape;811;p51"/>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812" name="Google Shape;812;p51"/>
          <p:cNvGrpSpPr/>
          <p:nvPr/>
        </p:nvGrpSpPr>
        <p:grpSpPr>
          <a:xfrm>
            <a:off x="240902" y="216150"/>
            <a:ext cx="8662638" cy="4711201"/>
            <a:chOff x="240902" y="216150"/>
            <a:chExt cx="8662638" cy="4711201"/>
          </a:xfrm>
        </p:grpSpPr>
        <p:sp>
          <p:nvSpPr>
            <p:cNvPr id="813" name="Google Shape;813;p51"/>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4" name="Google Shape;814;p51"/>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5" name="Google Shape;815;p51"/>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6" name="Google Shape;816;p51"/>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7" name="Google Shape;817;p51"/>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8" name="Google Shape;818;p51"/>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9" name="Google Shape;819;p51"/>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0" name="Google Shape;820;p51"/>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1" name="Google Shape;821;p51"/>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2" name="Google Shape;822;p51"/>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3" name="Google Shape;823;p51"/>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4" name="Google Shape;824;p51"/>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5" name="Google Shape;825;p51"/>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6" name="Google Shape;826;p51"/>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7" name="Google Shape;827;p51"/>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8" name="Google Shape;828;p51"/>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9" name="Google Shape;829;p51"/>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0" name="Google Shape;830;p51"/>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1" name="Google Shape;831;p51"/>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2" name="Google Shape;832;p51"/>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3" name="Google Shape;833;p51"/>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4" name="Google Shape;834;p51"/>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5" name="Google Shape;835;p51"/>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6" name="Google Shape;836;p51"/>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7" name="Google Shape;837;p51"/>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8" name="Google Shape;838;p51"/>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9" name="Google Shape;839;p51"/>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0" name="Google Shape;840;p51"/>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1" name="Google Shape;841;p51"/>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2" name="Google Shape;842;p51"/>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3" name="Google Shape;843;p51"/>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4" name="Google Shape;844;p51"/>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5" name="Google Shape;845;p51"/>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6" name="Google Shape;846;p51"/>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7" name="Google Shape;847;p51"/>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8" name="Google Shape;848;p51"/>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9" name="Google Shape;849;p51"/>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0" name="Google Shape;850;p51"/>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1" name="Google Shape;851;p51"/>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2" name="Google Shape;852;p51"/>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3" name="Google Shape;853;p51"/>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4" name="Google Shape;854;p51"/>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5" name="Google Shape;855;p51"/>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6" name="Google Shape;856;p51"/>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7" name="Google Shape;857;p51"/>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8" name="Google Shape;858;p51"/>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9" name="Google Shape;859;p51"/>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0" name="Google Shape;860;p51"/>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1" name="Google Shape;861;p51"/>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2" name="Google Shape;862;p51"/>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3" name="Google Shape;863;p51"/>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4" name="Google Shape;864;p51"/>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5" name="Google Shape;865;p51"/>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6" name="Google Shape;866;p51"/>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7" name="Google Shape;867;p51"/>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8" name="Google Shape;868;p51"/>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9" name="Google Shape;869;p51"/>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0" name="Google Shape;870;p51"/>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1" name="Google Shape;871;p51"/>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2" name="Google Shape;872;p51"/>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3" name="Google Shape;873;p51"/>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4" name="Google Shape;874;p51"/>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5" name="Google Shape;875;p51"/>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6" name="Google Shape;876;p51"/>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7" name="Google Shape;877;p51"/>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8" name="Google Shape;878;p51"/>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9" name="Google Shape;879;p51"/>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0" name="Google Shape;880;p51"/>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1" name="Google Shape;881;p51"/>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2" name="Google Shape;882;p51"/>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3" name="Google Shape;883;p51"/>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4" name="Google Shape;884;p51"/>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5" name="Google Shape;885;p51"/>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6" name="Google Shape;886;p51"/>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7" name="Google Shape;887;p51"/>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8" name="Google Shape;888;p51"/>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9" name="Google Shape;889;p51"/>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0" name="Google Shape;890;p51"/>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1" name="Google Shape;891;p51"/>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2" name="Google Shape;892;p51"/>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3" name="Google Shape;893;p51"/>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4" name="Google Shape;894;p51"/>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5" name="Google Shape;895;p51"/>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6" name="Google Shape;896;p51"/>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7" name="Google Shape;897;p51"/>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8" name="Google Shape;898;p51"/>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9" name="Google Shape;899;p51"/>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0" name="Google Shape;900;p51"/>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1" name="Google Shape;901;p51"/>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2" name="Google Shape;902;p51"/>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3" name="Google Shape;903;p51"/>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4" name="Google Shape;904;p51"/>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5" name="Google Shape;905;p51"/>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6" name="Google Shape;906;p51"/>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7" name="Google Shape;907;p51"/>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8" name="Google Shape;908;p51"/>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9" name="Google Shape;909;p51"/>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0" name="Google Shape;910;p51"/>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1" name="Google Shape;911;p51"/>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2" name="Google Shape;912;p51"/>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3" name="Google Shape;913;p51"/>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4" name="Google Shape;914;p51"/>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5" name="Google Shape;915;p51"/>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6" name="Google Shape;916;p51"/>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7" name="Google Shape;917;p51"/>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8" name="Google Shape;918;p51"/>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9" name="Google Shape;919;p51"/>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0" name="Google Shape;920;p51"/>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1" name="Google Shape;921;p51"/>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2" name="Google Shape;922;p51"/>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3" name="Google Shape;923;p51"/>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4" name="Google Shape;924;p51"/>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5" name="Google Shape;925;p51"/>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6" name="Google Shape;926;p51"/>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7" name="Google Shape;927;p51"/>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8" name="Google Shape;928;p51"/>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9" name="Google Shape;929;p51"/>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0" name="Google Shape;930;p51"/>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1" name="Google Shape;931;p51"/>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2" name="Google Shape;932;p51"/>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933" name="Google Shape;933;p51"/>
          <p:cNvGrpSpPr/>
          <p:nvPr/>
        </p:nvGrpSpPr>
        <p:grpSpPr>
          <a:xfrm>
            <a:off x="0" y="0"/>
            <a:ext cx="9144000" cy="5143500"/>
            <a:chOff x="0" y="0"/>
            <a:chExt cx="9144000" cy="5143500"/>
          </a:xfrm>
        </p:grpSpPr>
        <p:cxnSp>
          <p:nvCxnSpPr>
            <p:cNvPr id="934" name="Google Shape;934;p51"/>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935" name="Google Shape;935;p51"/>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936" name="Google Shape;936;p51"/>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937" name="Google Shape;937;p51"/>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938" name="Google Shape;938;p51"/>
          <p:cNvSpPr txBox="1"/>
          <p:nvPr>
            <p:ph idx="1" type="body"/>
          </p:nvPr>
        </p:nvSpPr>
        <p:spPr>
          <a:xfrm>
            <a:off x="1098755" y="3075461"/>
            <a:ext cx="2915263" cy="108046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sz="1400"/>
            </a:lvl1pPr>
            <a:lvl2pPr indent="-317500" lvl="1" marL="914400" algn="ctr">
              <a:lnSpc>
                <a:spcPct val="90000"/>
              </a:lnSpc>
              <a:spcBef>
                <a:spcPts val="375"/>
              </a:spcBef>
              <a:spcAft>
                <a:spcPts val="0"/>
              </a:spcAft>
              <a:buClr>
                <a:schemeClr val="dk1"/>
              </a:buClr>
              <a:buSzPts val="1400"/>
              <a:buChar char="•"/>
              <a:defRPr sz="1400"/>
            </a:lvl2pPr>
            <a:lvl3pPr indent="-317500" lvl="2" marL="1371600" algn="ctr">
              <a:lnSpc>
                <a:spcPct val="90000"/>
              </a:lnSpc>
              <a:spcBef>
                <a:spcPts val="375"/>
              </a:spcBef>
              <a:spcAft>
                <a:spcPts val="0"/>
              </a:spcAft>
              <a:buClr>
                <a:schemeClr val="dk1"/>
              </a:buClr>
              <a:buSzPts val="1400"/>
              <a:buChar char="•"/>
              <a:defRPr sz="1400"/>
            </a:lvl3pPr>
            <a:lvl4pPr indent="-317500" lvl="3" marL="1828800" algn="ctr">
              <a:lnSpc>
                <a:spcPct val="90000"/>
              </a:lnSpc>
              <a:spcBef>
                <a:spcPts val="375"/>
              </a:spcBef>
              <a:spcAft>
                <a:spcPts val="0"/>
              </a:spcAft>
              <a:buClr>
                <a:schemeClr val="dk1"/>
              </a:buClr>
              <a:buSzPts val="1400"/>
              <a:buChar char="•"/>
              <a:defRPr sz="1400"/>
            </a:lvl4pPr>
            <a:lvl5pPr indent="-317500" lvl="4" marL="2286000" algn="ctr">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9" name="Google Shape;939;p51"/>
          <p:cNvSpPr txBox="1"/>
          <p:nvPr>
            <p:ph idx="2" type="body"/>
          </p:nvPr>
        </p:nvSpPr>
        <p:spPr>
          <a:xfrm>
            <a:off x="5129982" y="3075461"/>
            <a:ext cx="2915263" cy="108046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sz="1400"/>
            </a:lvl1pPr>
            <a:lvl2pPr indent="-317500" lvl="1" marL="914400" algn="ctr">
              <a:lnSpc>
                <a:spcPct val="90000"/>
              </a:lnSpc>
              <a:spcBef>
                <a:spcPts val="375"/>
              </a:spcBef>
              <a:spcAft>
                <a:spcPts val="0"/>
              </a:spcAft>
              <a:buClr>
                <a:schemeClr val="dk1"/>
              </a:buClr>
              <a:buSzPts val="1400"/>
              <a:buChar char="•"/>
              <a:defRPr sz="1400"/>
            </a:lvl2pPr>
            <a:lvl3pPr indent="-317500" lvl="2" marL="1371600" algn="ctr">
              <a:lnSpc>
                <a:spcPct val="90000"/>
              </a:lnSpc>
              <a:spcBef>
                <a:spcPts val="375"/>
              </a:spcBef>
              <a:spcAft>
                <a:spcPts val="0"/>
              </a:spcAft>
              <a:buClr>
                <a:schemeClr val="dk1"/>
              </a:buClr>
              <a:buSzPts val="1400"/>
              <a:buChar char="•"/>
              <a:defRPr sz="1400"/>
            </a:lvl3pPr>
            <a:lvl4pPr indent="-317500" lvl="3" marL="1828800" algn="ctr">
              <a:lnSpc>
                <a:spcPct val="90000"/>
              </a:lnSpc>
              <a:spcBef>
                <a:spcPts val="375"/>
              </a:spcBef>
              <a:spcAft>
                <a:spcPts val="0"/>
              </a:spcAft>
              <a:buClr>
                <a:schemeClr val="dk1"/>
              </a:buClr>
              <a:buSzPts val="1400"/>
              <a:buChar char="•"/>
              <a:defRPr sz="1400"/>
            </a:lvl4pPr>
            <a:lvl5pPr indent="-317500" lvl="4" marL="2286000" algn="ctr">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0" name="Google Shape;940;p51"/>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3500"/>
              <a:buFont typeface="Pacifico"/>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1" name="Google Shape;941;p51"/>
          <p:cNvSpPr txBox="1"/>
          <p:nvPr>
            <p:ph idx="3" type="body"/>
          </p:nvPr>
        </p:nvSpPr>
        <p:spPr>
          <a:xfrm>
            <a:off x="1098755" y="25717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942" name="Google Shape;942;p51"/>
          <p:cNvSpPr txBox="1"/>
          <p:nvPr>
            <p:ph idx="4" type="body"/>
          </p:nvPr>
        </p:nvSpPr>
        <p:spPr>
          <a:xfrm>
            <a:off x="5129982" y="2571750"/>
            <a:ext cx="2915263"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943" name="Shape 943"/>
        <p:cNvGrpSpPr/>
        <p:nvPr/>
      </p:nvGrpSpPr>
      <p:grpSpPr>
        <a:xfrm>
          <a:off x="0" y="0"/>
          <a:ext cx="0" cy="0"/>
          <a:chOff x="0" y="0"/>
          <a:chExt cx="0" cy="0"/>
        </a:xfrm>
      </p:grpSpPr>
      <p:sp>
        <p:nvSpPr>
          <p:cNvPr id="944" name="Google Shape;944;p52"/>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945" name="Google Shape;945;p52"/>
          <p:cNvGrpSpPr/>
          <p:nvPr/>
        </p:nvGrpSpPr>
        <p:grpSpPr>
          <a:xfrm>
            <a:off x="240902" y="216150"/>
            <a:ext cx="8662638" cy="4711201"/>
            <a:chOff x="240902" y="216150"/>
            <a:chExt cx="8662638" cy="4711201"/>
          </a:xfrm>
        </p:grpSpPr>
        <p:sp>
          <p:nvSpPr>
            <p:cNvPr id="946" name="Google Shape;946;p52"/>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7" name="Google Shape;947;p52"/>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8" name="Google Shape;948;p52"/>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9" name="Google Shape;949;p52"/>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0" name="Google Shape;950;p52"/>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1" name="Google Shape;951;p52"/>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2" name="Google Shape;952;p52"/>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3" name="Google Shape;953;p52"/>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4" name="Google Shape;954;p52"/>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5" name="Google Shape;955;p52"/>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6" name="Google Shape;956;p52"/>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7" name="Google Shape;957;p52"/>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8" name="Google Shape;958;p52"/>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9" name="Google Shape;959;p52"/>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0" name="Google Shape;960;p52"/>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1" name="Google Shape;961;p52"/>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2" name="Google Shape;962;p52"/>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3" name="Google Shape;963;p52"/>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4" name="Google Shape;964;p52"/>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5" name="Google Shape;965;p52"/>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6" name="Google Shape;966;p52"/>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7" name="Google Shape;967;p52"/>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8" name="Google Shape;968;p52"/>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9" name="Google Shape;969;p52"/>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0" name="Google Shape;970;p52"/>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1" name="Google Shape;971;p52"/>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2" name="Google Shape;972;p52"/>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3" name="Google Shape;973;p52"/>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4" name="Google Shape;974;p52"/>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5" name="Google Shape;975;p52"/>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6" name="Google Shape;976;p52"/>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7" name="Google Shape;977;p52"/>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8" name="Google Shape;978;p52"/>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9" name="Google Shape;979;p52"/>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0" name="Google Shape;980;p52"/>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1" name="Google Shape;981;p52"/>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2" name="Google Shape;982;p52"/>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3" name="Google Shape;983;p52"/>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4" name="Google Shape;984;p52"/>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5" name="Google Shape;985;p52"/>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6" name="Google Shape;986;p52"/>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7" name="Google Shape;987;p52"/>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8" name="Google Shape;988;p52"/>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9" name="Google Shape;989;p52"/>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0" name="Google Shape;990;p52"/>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1" name="Google Shape;991;p52"/>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2" name="Google Shape;992;p52"/>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3" name="Google Shape;993;p52"/>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4" name="Google Shape;994;p52"/>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5" name="Google Shape;995;p52"/>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6" name="Google Shape;996;p52"/>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7" name="Google Shape;997;p52"/>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8" name="Google Shape;998;p52"/>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9" name="Google Shape;999;p52"/>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0" name="Google Shape;1000;p52"/>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1" name="Google Shape;1001;p52"/>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2" name="Google Shape;1002;p52"/>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3" name="Google Shape;1003;p52"/>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4" name="Google Shape;1004;p52"/>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5" name="Google Shape;1005;p52"/>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6" name="Google Shape;1006;p52"/>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7" name="Google Shape;1007;p52"/>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8" name="Google Shape;1008;p52"/>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9" name="Google Shape;1009;p52"/>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0" name="Google Shape;1010;p52"/>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1" name="Google Shape;1011;p52"/>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2" name="Google Shape;1012;p52"/>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3" name="Google Shape;1013;p52"/>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4" name="Google Shape;1014;p52"/>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5" name="Google Shape;1015;p52"/>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6" name="Google Shape;1016;p52"/>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7" name="Google Shape;1017;p52"/>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8" name="Google Shape;1018;p52"/>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9" name="Google Shape;1019;p52"/>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0" name="Google Shape;1020;p52"/>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1" name="Google Shape;1021;p52"/>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2" name="Google Shape;1022;p52"/>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3" name="Google Shape;1023;p52"/>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4" name="Google Shape;1024;p52"/>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5" name="Google Shape;1025;p52"/>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6" name="Google Shape;1026;p52"/>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7" name="Google Shape;1027;p52"/>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8" name="Google Shape;1028;p52"/>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9" name="Google Shape;1029;p52"/>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0" name="Google Shape;1030;p52"/>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1" name="Google Shape;1031;p52"/>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2" name="Google Shape;1032;p52"/>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3" name="Google Shape;1033;p52"/>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4" name="Google Shape;1034;p52"/>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5" name="Google Shape;1035;p52"/>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6" name="Google Shape;1036;p52"/>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7" name="Google Shape;1037;p52"/>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8" name="Google Shape;1038;p52"/>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39" name="Google Shape;1039;p52"/>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0" name="Google Shape;1040;p52"/>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1" name="Google Shape;1041;p52"/>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2" name="Google Shape;1042;p52"/>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3" name="Google Shape;1043;p52"/>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4" name="Google Shape;1044;p52"/>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5" name="Google Shape;1045;p52"/>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6" name="Google Shape;1046;p52"/>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7" name="Google Shape;1047;p52"/>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8" name="Google Shape;1048;p52"/>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49" name="Google Shape;1049;p52"/>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0" name="Google Shape;1050;p52"/>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1" name="Google Shape;1051;p52"/>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2" name="Google Shape;1052;p52"/>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3" name="Google Shape;1053;p52"/>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4" name="Google Shape;1054;p52"/>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5" name="Google Shape;1055;p52"/>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6" name="Google Shape;1056;p52"/>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7" name="Google Shape;1057;p52"/>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8" name="Google Shape;1058;p52"/>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59" name="Google Shape;1059;p52"/>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0" name="Google Shape;1060;p52"/>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1" name="Google Shape;1061;p52"/>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2" name="Google Shape;1062;p52"/>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3" name="Google Shape;1063;p52"/>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4" name="Google Shape;1064;p52"/>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65" name="Google Shape;1065;p52"/>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066" name="Google Shape;1066;p52"/>
          <p:cNvGrpSpPr/>
          <p:nvPr/>
        </p:nvGrpSpPr>
        <p:grpSpPr>
          <a:xfrm>
            <a:off x="0" y="0"/>
            <a:ext cx="9144000" cy="5143500"/>
            <a:chOff x="0" y="0"/>
            <a:chExt cx="9144000" cy="5143500"/>
          </a:xfrm>
        </p:grpSpPr>
        <p:cxnSp>
          <p:nvCxnSpPr>
            <p:cNvPr id="1067" name="Google Shape;1067;p52"/>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068" name="Google Shape;1068;p52"/>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069" name="Google Shape;1069;p52"/>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070" name="Google Shape;1070;p52"/>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071" name="Google Shape;1071;p52"/>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2" name="Google Shape;1072;p52"/>
          <p:cNvSpPr txBox="1"/>
          <p:nvPr>
            <p:ph idx="1" type="body"/>
          </p:nvPr>
        </p:nvSpPr>
        <p:spPr>
          <a:xfrm>
            <a:off x="817925" y="3201018"/>
            <a:ext cx="2444540" cy="8393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sz="1400"/>
            </a:lvl1pPr>
            <a:lvl2pPr indent="-317500" lvl="1" marL="914400" algn="ctr">
              <a:lnSpc>
                <a:spcPct val="90000"/>
              </a:lnSpc>
              <a:spcBef>
                <a:spcPts val="375"/>
              </a:spcBef>
              <a:spcAft>
                <a:spcPts val="0"/>
              </a:spcAft>
              <a:buClr>
                <a:schemeClr val="dk1"/>
              </a:buClr>
              <a:buSzPts val="1400"/>
              <a:buChar char="•"/>
              <a:defRPr sz="1400"/>
            </a:lvl2pPr>
            <a:lvl3pPr indent="-317500" lvl="2" marL="1371600" algn="ctr">
              <a:lnSpc>
                <a:spcPct val="90000"/>
              </a:lnSpc>
              <a:spcBef>
                <a:spcPts val="375"/>
              </a:spcBef>
              <a:spcAft>
                <a:spcPts val="0"/>
              </a:spcAft>
              <a:buClr>
                <a:schemeClr val="dk1"/>
              </a:buClr>
              <a:buSzPts val="1400"/>
              <a:buChar char="•"/>
              <a:defRPr sz="1400"/>
            </a:lvl3pPr>
            <a:lvl4pPr indent="-317500" lvl="3" marL="1828800" algn="ctr">
              <a:lnSpc>
                <a:spcPct val="90000"/>
              </a:lnSpc>
              <a:spcBef>
                <a:spcPts val="375"/>
              </a:spcBef>
              <a:spcAft>
                <a:spcPts val="0"/>
              </a:spcAft>
              <a:buClr>
                <a:schemeClr val="dk1"/>
              </a:buClr>
              <a:buSzPts val="1400"/>
              <a:buChar char="•"/>
              <a:defRPr sz="1400"/>
            </a:lvl4pPr>
            <a:lvl5pPr indent="-317500" lvl="4" marL="2286000" algn="ctr">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3" name="Google Shape;1073;p52"/>
          <p:cNvSpPr txBox="1"/>
          <p:nvPr>
            <p:ph idx="2" type="body"/>
          </p:nvPr>
        </p:nvSpPr>
        <p:spPr>
          <a:xfrm>
            <a:off x="3360177" y="3201018"/>
            <a:ext cx="2444540" cy="8393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sz="1400"/>
            </a:lvl1pPr>
            <a:lvl2pPr indent="-317500" lvl="1" marL="914400" algn="ctr">
              <a:lnSpc>
                <a:spcPct val="90000"/>
              </a:lnSpc>
              <a:spcBef>
                <a:spcPts val="375"/>
              </a:spcBef>
              <a:spcAft>
                <a:spcPts val="0"/>
              </a:spcAft>
              <a:buClr>
                <a:schemeClr val="dk1"/>
              </a:buClr>
              <a:buSzPts val="1400"/>
              <a:buChar char="•"/>
              <a:defRPr sz="1400"/>
            </a:lvl2pPr>
            <a:lvl3pPr indent="-317500" lvl="2" marL="1371600" algn="ctr">
              <a:lnSpc>
                <a:spcPct val="90000"/>
              </a:lnSpc>
              <a:spcBef>
                <a:spcPts val="375"/>
              </a:spcBef>
              <a:spcAft>
                <a:spcPts val="0"/>
              </a:spcAft>
              <a:buClr>
                <a:schemeClr val="dk1"/>
              </a:buClr>
              <a:buSzPts val="1400"/>
              <a:buChar char="•"/>
              <a:defRPr sz="1400"/>
            </a:lvl3pPr>
            <a:lvl4pPr indent="-317500" lvl="3" marL="1828800" algn="ctr">
              <a:lnSpc>
                <a:spcPct val="90000"/>
              </a:lnSpc>
              <a:spcBef>
                <a:spcPts val="375"/>
              </a:spcBef>
              <a:spcAft>
                <a:spcPts val="0"/>
              </a:spcAft>
              <a:buClr>
                <a:schemeClr val="dk1"/>
              </a:buClr>
              <a:buSzPts val="1400"/>
              <a:buChar char="•"/>
              <a:defRPr sz="1400"/>
            </a:lvl4pPr>
            <a:lvl5pPr indent="-317500" lvl="4" marL="2286000" algn="ctr">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4" name="Google Shape;1074;p52"/>
          <p:cNvSpPr txBox="1"/>
          <p:nvPr>
            <p:ph idx="3" type="body"/>
          </p:nvPr>
        </p:nvSpPr>
        <p:spPr>
          <a:xfrm>
            <a:off x="815367" y="2693814"/>
            <a:ext cx="2449658"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75" name="Google Shape;1075;p52"/>
          <p:cNvSpPr txBox="1"/>
          <p:nvPr>
            <p:ph idx="4" type="body"/>
          </p:nvPr>
        </p:nvSpPr>
        <p:spPr>
          <a:xfrm>
            <a:off x="3360178" y="2692136"/>
            <a:ext cx="2444540"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1076" name="Google Shape;1076;p52"/>
          <p:cNvSpPr txBox="1"/>
          <p:nvPr>
            <p:ph idx="5" type="body"/>
          </p:nvPr>
        </p:nvSpPr>
        <p:spPr>
          <a:xfrm>
            <a:off x="5907526" y="3201018"/>
            <a:ext cx="2444540" cy="8393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1400"/>
              <a:buNone/>
              <a:defRPr sz="1400"/>
            </a:lvl1pPr>
            <a:lvl2pPr indent="-317500" lvl="1" marL="914400" algn="ctr">
              <a:lnSpc>
                <a:spcPct val="90000"/>
              </a:lnSpc>
              <a:spcBef>
                <a:spcPts val="375"/>
              </a:spcBef>
              <a:spcAft>
                <a:spcPts val="0"/>
              </a:spcAft>
              <a:buClr>
                <a:schemeClr val="dk1"/>
              </a:buClr>
              <a:buSzPts val="1400"/>
              <a:buChar char="•"/>
              <a:defRPr sz="1400"/>
            </a:lvl2pPr>
            <a:lvl3pPr indent="-317500" lvl="2" marL="1371600" algn="ctr">
              <a:lnSpc>
                <a:spcPct val="90000"/>
              </a:lnSpc>
              <a:spcBef>
                <a:spcPts val="375"/>
              </a:spcBef>
              <a:spcAft>
                <a:spcPts val="0"/>
              </a:spcAft>
              <a:buClr>
                <a:schemeClr val="dk1"/>
              </a:buClr>
              <a:buSzPts val="1400"/>
              <a:buChar char="•"/>
              <a:defRPr sz="1400"/>
            </a:lvl3pPr>
            <a:lvl4pPr indent="-317500" lvl="3" marL="1828800" algn="ctr">
              <a:lnSpc>
                <a:spcPct val="90000"/>
              </a:lnSpc>
              <a:spcBef>
                <a:spcPts val="375"/>
              </a:spcBef>
              <a:spcAft>
                <a:spcPts val="0"/>
              </a:spcAft>
              <a:buClr>
                <a:schemeClr val="dk1"/>
              </a:buClr>
              <a:buSzPts val="1400"/>
              <a:buChar char="•"/>
              <a:defRPr sz="1400"/>
            </a:lvl4pPr>
            <a:lvl5pPr indent="-317500" lvl="4" marL="2286000" algn="ctr">
              <a:lnSpc>
                <a:spcPct val="90000"/>
              </a:lnSpc>
              <a:spcBef>
                <a:spcPts val="375"/>
              </a:spcBef>
              <a:spcAft>
                <a:spcPts val="0"/>
              </a:spcAft>
              <a:buClr>
                <a:schemeClr val="dk1"/>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7" name="Google Shape;1077;p52"/>
          <p:cNvSpPr txBox="1"/>
          <p:nvPr>
            <p:ph idx="6" type="body"/>
          </p:nvPr>
        </p:nvSpPr>
        <p:spPr>
          <a:xfrm>
            <a:off x="5895630" y="2687987"/>
            <a:ext cx="2468334" cy="39248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750"/>
              </a:spcBef>
              <a:spcAft>
                <a:spcPts val="0"/>
              </a:spcAft>
              <a:buClr>
                <a:schemeClr val="dk1"/>
              </a:buClr>
              <a:buSzPts val="2500"/>
              <a:buNone/>
              <a:defRPr sz="2500">
                <a:solidFill>
                  <a:schemeClr val="dk1"/>
                </a:solidFill>
                <a:latin typeface="Pacifico"/>
                <a:ea typeface="Pacifico"/>
                <a:cs typeface="Pacifico"/>
                <a:sym typeface="Pacifico"/>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1078" name="Shape 1078"/>
        <p:cNvGrpSpPr/>
        <p:nvPr/>
      </p:nvGrpSpPr>
      <p:grpSpPr>
        <a:xfrm>
          <a:off x="0" y="0"/>
          <a:ext cx="0" cy="0"/>
          <a:chOff x="0" y="0"/>
          <a:chExt cx="0" cy="0"/>
        </a:xfrm>
      </p:grpSpPr>
      <p:sp>
        <p:nvSpPr>
          <p:cNvPr id="1079" name="Google Shape;1079;p53"/>
          <p:cNvSpPr/>
          <p:nvPr/>
        </p:nvSpPr>
        <p:spPr>
          <a:xfrm>
            <a:off x="240900" y="216150"/>
            <a:ext cx="8662200" cy="4711200"/>
          </a:xfrm>
          <a:prstGeom prst="rect">
            <a:avLst/>
          </a:prstGeom>
          <a:solidFill>
            <a:schemeClr val="lt1"/>
          </a:solidFill>
          <a:ln>
            <a:noFill/>
          </a:ln>
          <a:effectLst>
            <a:outerShdw blurRad="57150" rotWithShape="0" algn="bl" dir="3480000" dist="28575">
              <a:srgbClr val="000000">
                <a:alpha val="4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080" name="Google Shape;1080;p53"/>
          <p:cNvGrpSpPr/>
          <p:nvPr/>
        </p:nvGrpSpPr>
        <p:grpSpPr>
          <a:xfrm>
            <a:off x="240902" y="216150"/>
            <a:ext cx="8662638" cy="4711201"/>
            <a:chOff x="240902" y="216150"/>
            <a:chExt cx="8662638" cy="4711201"/>
          </a:xfrm>
        </p:grpSpPr>
        <p:sp>
          <p:nvSpPr>
            <p:cNvPr id="1081" name="Google Shape;1081;p53"/>
            <p:cNvSpPr/>
            <p:nvPr/>
          </p:nvSpPr>
          <p:spPr>
            <a:xfrm>
              <a:off x="7171101"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2" name="Google Shape;1082;p53"/>
            <p:cNvSpPr/>
            <p:nvPr/>
          </p:nvSpPr>
          <p:spPr>
            <a:xfrm>
              <a:off x="774861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3" name="Google Shape;1083;p53"/>
            <p:cNvSpPr/>
            <p:nvPr/>
          </p:nvSpPr>
          <p:spPr>
            <a:xfrm>
              <a:off x="81842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4" name="Google Shape;1084;p53"/>
            <p:cNvSpPr/>
            <p:nvPr/>
          </p:nvSpPr>
          <p:spPr>
            <a:xfrm>
              <a:off x="1395943"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5" name="Google Shape;1085;p53"/>
            <p:cNvSpPr/>
            <p:nvPr/>
          </p:nvSpPr>
          <p:spPr>
            <a:xfrm>
              <a:off x="81842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6" name="Google Shape;1086;p53"/>
            <p:cNvSpPr/>
            <p:nvPr/>
          </p:nvSpPr>
          <p:spPr>
            <a:xfrm>
              <a:off x="1395943"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7" name="Google Shape;1087;p53"/>
            <p:cNvSpPr/>
            <p:nvPr/>
          </p:nvSpPr>
          <p:spPr>
            <a:xfrm>
              <a:off x="197345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8" name="Google Shape;1088;p53"/>
            <p:cNvSpPr/>
            <p:nvPr/>
          </p:nvSpPr>
          <p:spPr>
            <a:xfrm>
              <a:off x="255097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89" name="Google Shape;1089;p53"/>
            <p:cNvSpPr/>
            <p:nvPr/>
          </p:nvSpPr>
          <p:spPr>
            <a:xfrm>
              <a:off x="3128490"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0" name="Google Shape;1090;p53"/>
            <p:cNvSpPr/>
            <p:nvPr/>
          </p:nvSpPr>
          <p:spPr>
            <a:xfrm>
              <a:off x="3706006"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1" name="Google Shape;1091;p53"/>
            <p:cNvSpPr/>
            <p:nvPr/>
          </p:nvSpPr>
          <p:spPr>
            <a:xfrm>
              <a:off x="428352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2" name="Google Shape;1092;p53"/>
            <p:cNvSpPr/>
            <p:nvPr/>
          </p:nvSpPr>
          <p:spPr>
            <a:xfrm>
              <a:off x="4861038"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3" name="Google Shape;1093;p53"/>
            <p:cNvSpPr/>
            <p:nvPr/>
          </p:nvSpPr>
          <p:spPr>
            <a:xfrm>
              <a:off x="5438554"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4" name="Google Shape;1094;p53"/>
            <p:cNvSpPr/>
            <p:nvPr/>
          </p:nvSpPr>
          <p:spPr>
            <a:xfrm>
              <a:off x="6016069"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5" name="Google Shape;1095;p53"/>
            <p:cNvSpPr/>
            <p:nvPr/>
          </p:nvSpPr>
          <p:spPr>
            <a:xfrm>
              <a:off x="6593585"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6" name="Google Shape;1096;p53"/>
            <p:cNvSpPr/>
            <p:nvPr/>
          </p:nvSpPr>
          <p:spPr>
            <a:xfrm>
              <a:off x="197345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7" name="Google Shape;1097;p53"/>
            <p:cNvSpPr/>
            <p:nvPr/>
          </p:nvSpPr>
          <p:spPr>
            <a:xfrm>
              <a:off x="255097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8" name="Google Shape;1098;p53"/>
            <p:cNvSpPr/>
            <p:nvPr/>
          </p:nvSpPr>
          <p:spPr>
            <a:xfrm>
              <a:off x="3128490"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9" name="Google Shape;1099;p53"/>
            <p:cNvSpPr/>
            <p:nvPr/>
          </p:nvSpPr>
          <p:spPr>
            <a:xfrm>
              <a:off x="3706006"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0" name="Google Shape;1100;p53"/>
            <p:cNvSpPr/>
            <p:nvPr/>
          </p:nvSpPr>
          <p:spPr>
            <a:xfrm>
              <a:off x="428352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1" name="Google Shape;1101;p53"/>
            <p:cNvSpPr/>
            <p:nvPr/>
          </p:nvSpPr>
          <p:spPr>
            <a:xfrm>
              <a:off x="4861038"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2" name="Google Shape;1102;p53"/>
            <p:cNvSpPr/>
            <p:nvPr/>
          </p:nvSpPr>
          <p:spPr>
            <a:xfrm>
              <a:off x="5438554"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3" name="Google Shape;1103;p53"/>
            <p:cNvSpPr/>
            <p:nvPr/>
          </p:nvSpPr>
          <p:spPr>
            <a:xfrm>
              <a:off x="6016069"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4" name="Google Shape;1104;p53"/>
            <p:cNvSpPr/>
            <p:nvPr/>
          </p:nvSpPr>
          <p:spPr>
            <a:xfrm>
              <a:off x="6593585"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5" name="Google Shape;1105;p53"/>
            <p:cNvSpPr/>
            <p:nvPr/>
          </p:nvSpPr>
          <p:spPr>
            <a:xfrm>
              <a:off x="197345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6" name="Google Shape;1106;p53"/>
            <p:cNvSpPr/>
            <p:nvPr/>
          </p:nvSpPr>
          <p:spPr>
            <a:xfrm>
              <a:off x="255097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7" name="Google Shape;1107;p53"/>
            <p:cNvSpPr/>
            <p:nvPr/>
          </p:nvSpPr>
          <p:spPr>
            <a:xfrm>
              <a:off x="3128490"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8" name="Google Shape;1108;p53"/>
            <p:cNvSpPr/>
            <p:nvPr/>
          </p:nvSpPr>
          <p:spPr>
            <a:xfrm>
              <a:off x="3706006"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09" name="Google Shape;1109;p53"/>
            <p:cNvSpPr/>
            <p:nvPr/>
          </p:nvSpPr>
          <p:spPr>
            <a:xfrm>
              <a:off x="428352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0" name="Google Shape;1110;p53"/>
            <p:cNvSpPr/>
            <p:nvPr/>
          </p:nvSpPr>
          <p:spPr>
            <a:xfrm>
              <a:off x="4861038"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1" name="Google Shape;1111;p53"/>
            <p:cNvSpPr/>
            <p:nvPr/>
          </p:nvSpPr>
          <p:spPr>
            <a:xfrm>
              <a:off x="5438554"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2" name="Google Shape;1112;p53"/>
            <p:cNvSpPr/>
            <p:nvPr/>
          </p:nvSpPr>
          <p:spPr>
            <a:xfrm>
              <a:off x="6016069"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3" name="Google Shape;1113;p53"/>
            <p:cNvSpPr/>
            <p:nvPr/>
          </p:nvSpPr>
          <p:spPr>
            <a:xfrm>
              <a:off x="6593585"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4" name="Google Shape;1114;p53"/>
            <p:cNvSpPr/>
            <p:nvPr/>
          </p:nvSpPr>
          <p:spPr>
            <a:xfrm>
              <a:off x="255097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5" name="Google Shape;1115;p53"/>
            <p:cNvSpPr/>
            <p:nvPr/>
          </p:nvSpPr>
          <p:spPr>
            <a:xfrm>
              <a:off x="3128490"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6" name="Google Shape;1116;p53"/>
            <p:cNvSpPr/>
            <p:nvPr/>
          </p:nvSpPr>
          <p:spPr>
            <a:xfrm>
              <a:off x="3706006"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7" name="Google Shape;1117;p53"/>
            <p:cNvSpPr/>
            <p:nvPr/>
          </p:nvSpPr>
          <p:spPr>
            <a:xfrm>
              <a:off x="428352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8" name="Google Shape;1118;p53"/>
            <p:cNvSpPr/>
            <p:nvPr/>
          </p:nvSpPr>
          <p:spPr>
            <a:xfrm>
              <a:off x="4861038"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19" name="Google Shape;1119;p53"/>
            <p:cNvSpPr/>
            <p:nvPr/>
          </p:nvSpPr>
          <p:spPr>
            <a:xfrm>
              <a:off x="5438554"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0" name="Google Shape;1120;p53"/>
            <p:cNvSpPr/>
            <p:nvPr/>
          </p:nvSpPr>
          <p:spPr>
            <a:xfrm>
              <a:off x="601606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1" name="Google Shape;1121;p53"/>
            <p:cNvSpPr/>
            <p:nvPr/>
          </p:nvSpPr>
          <p:spPr>
            <a:xfrm>
              <a:off x="255097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2" name="Google Shape;1122;p53"/>
            <p:cNvSpPr/>
            <p:nvPr/>
          </p:nvSpPr>
          <p:spPr>
            <a:xfrm>
              <a:off x="3128490"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3" name="Google Shape;1123;p53"/>
            <p:cNvSpPr/>
            <p:nvPr/>
          </p:nvSpPr>
          <p:spPr>
            <a:xfrm>
              <a:off x="3706006"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4" name="Google Shape;1124;p53"/>
            <p:cNvSpPr/>
            <p:nvPr/>
          </p:nvSpPr>
          <p:spPr>
            <a:xfrm>
              <a:off x="428352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5" name="Google Shape;1125;p53"/>
            <p:cNvSpPr/>
            <p:nvPr/>
          </p:nvSpPr>
          <p:spPr>
            <a:xfrm>
              <a:off x="4861038"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6" name="Google Shape;1126;p53"/>
            <p:cNvSpPr/>
            <p:nvPr/>
          </p:nvSpPr>
          <p:spPr>
            <a:xfrm>
              <a:off x="5438554"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7" name="Google Shape;1127;p53"/>
            <p:cNvSpPr/>
            <p:nvPr/>
          </p:nvSpPr>
          <p:spPr>
            <a:xfrm>
              <a:off x="601606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8" name="Google Shape;1128;p53"/>
            <p:cNvSpPr/>
            <p:nvPr/>
          </p:nvSpPr>
          <p:spPr>
            <a:xfrm>
              <a:off x="81842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9" name="Google Shape;1129;p53"/>
            <p:cNvSpPr/>
            <p:nvPr/>
          </p:nvSpPr>
          <p:spPr>
            <a:xfrm>
              <a:off x="1395943"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0" name="Google Shape;1130;p53"/>
            <p:cNvSpPr/>
            <p:nvPr/>
          </p:nvSpPr>
          <p:spPr>
            <a:xfrm>
              <a:off x="197345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1" name="Google Shape;1131;p53"/>
            <p:cNvSpPr/>
            <p:nvPr/>
          </p:nvSpPr>
          <p:spPr>
            <a:xfrm>
              <a:off x="255097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2" name="Google Shape;1132;p53"/>
            <p:cNvSpPr/>
            <p:nvPr/>
          </p:nvSpPr>
          <p:spPr>
            <a:xfrm>
              <a:off x="3128490"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3" name="Google Shape;1133;p53"/>
            <p:cNvSpPr/>
            <p:nvPr/>
          </p:nvSpPr>
          <p:spPr>
            <a:xfrm>
              <a:off x="3706006"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4" name="Google Shape;1134;p53"/>
            <p:cNvSpPr/>
            <p:nvPr/>
          </p:nvSpPr>
          <p:spPr>
            <a:xfrm>
              <a:off x="4283522"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5" name="Google Shape;1135;p53"/>
            <p:cNvSpPr/>
            <p:nvPr/>
          </p:nvSpPr>
          <p:spPr>
            <a:xfrm>
              <a:off x="4861038"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6" name="Google Shape;1136;p53"/>
            <p:cNvSpPr/>
            <p:nvPr/>
          </p:nvSpPr>
          <p:spPr>
            <a:xfrm>
              <a:off x="5438554"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7" name="Google Shape;1137;p53"/>
            <p:cNvSpPr/>
            <p:nvPr/>
          </p:nvSpPr>
          <p:spPr>
            <a:xfrm>
              <a:off x="6016069"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8" name="Google Shape;1138;p53"/>
            <p:cNvSpPr/>
            <p:nvPr/>
          </p:nvSpPr>
          <p:spPr>
            <a:xfrm>
              <a:off x="6593585"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39" name="Google Shape;1139;p53"/>
            <p:cNvSpPr/>
            <p:nvPr/>
          </p:nvSpPr>
          <p:spPr>
            <a:xfrm>
              <a:off x="7171101"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0" name="Google Shape;1140;p53"/>
            <p:cNvSpPr/>
            <p:nvPr/>
          </p:nvSpPr>
          <p:spPr>
            <a:xfrm>
              <a:off x="7748617" y="216150"/>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1" name="Google Shape;1141;p53"/>
            <p:cNvSpPr/>
            <p:nvPr/>
          </p:nvSpPr>
          <p:spPr>
            <a:xfrm>
              <a:off x="24091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2" name="Google Shape;1142;p53"/>
            <p:cNvSpPr/>
            <p:nvPr/>
          </p:nvSpPr>
          <p:spPr>
            <a:xfrm>
              <a:off x="818427"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3" name="Google Shape;1143;p53"/>
            <p:cNvSpPr/>
            <p:nvPr/>
          </p:nvSpPr>
          <p:spPr>
            <a:xfrm>
              <a:off x="1395943"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4" name="Google Shape;1144;p53"/>
            <p:cNvSpPr/>
            <p:nvPr/>
          </p:nvSpPr>
          <p:spPr>
            <a:xfrm>
              <a:off x="197345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5" name="Google Shape;1145;p53"/>
            <p:cNvSpPr/>
            <p:nvPr/>
          </p:nvSpPr>
          <p:spPr>
            <a:xfrm>
              <a:off x="255097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6" name="Google Shape;1146;p53"/>
            <p:cNvSpPr/>
            <p:nvPr/>
          </p:nvSpPr>
          <p:spPr>
            <a:xfrm>
              <a:off x="3128490"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7" name="Google Shape;1147;p53"/>
            <p:cNvSpPr/>
            <p:nvPr/>
          </p:nvSpPr>
          <p:spPr>
            <a:xfrm>
              <a:off x="3706006"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8" name="Google Shape;1148;p53"/>
            <p:cNvSpPr/>
            <p:nvPr/>
          </p:nvSpPr>
          <p:spPr>
            <a:xfrm>
              <a:off x="4283522"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49" name="Google Shape;1149;p53"/>
            <p:cNvSpPr/>
            <p:nvPr/>
          </p:nvSpPr>
          <p:spPr>
            <a:xfrm>
              <a:off x="4861038"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0" name="Google Shape;1150;p53"/>
            <p:cNvSpPr/>
            <p:nvPr/>
          </p:nvSpPr>
          <p:spPr>
            <a:xfrm>
              <a:off x="5438554"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1" name="Google Shape;1151;p53"/>
            <p:cNvSpPr/>
            <p:nvPr/>
          </p:nvSpPr>
          <p:spPr>
            <a:xfrm>
              <a:off x="6016069"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2" name="Google Shape;1152;p53"/>
            <p:cNvSpPr/>
            <p:nvPr/>
          </p:nvSpPr>
          <p:spPr>
            <a:xfrm>
              <a:off x="6593585" y="80623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3" name="Google Shape;1153;p53"/>
            <p:cNvSpPr/>
            <p:nvPr/>
          </p:nvSpPr>
          <p:spPr>
            <a:xfrm>
              <a:off x="240912"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4" name="Google Shape;1154;p53"/>
            <p:cNvSpPr/>
            <p:nvPr/>
          </p:nvSpPr>
          <p:spPr>
            <a:xfrm>
              <a:off x="81842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5" name="Google Shape;1155;p53"/>
            <p:cNvSpPr/>
            <p:nvPr/>
          </p:nvSpPr>
          <p:spPr>
            <a:xfrm>
              <a:off x="1395943"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6" name="Google Shape;1156;p53"/>
            <p:cNvSpPr/>
            <p:nvPr/>
          </p:nvSpPr>
          <p:spPr>
            <a:xfrm>
              <a:off x="7171101"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7" name="Google Shape;1157;p53"/>
            <p:cNvSpPr/>
            <p:nvPr/>
          </p:nvSpPr>
          <p:spPr>
            <a:xfrm>
              <a:off x="7748617" y="1396323"/>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8" name="Google Shape;1158;p53"/>
            <p:cNvSpPr/>
            <p:nvPr/>
          </p:nvSpPr>
          <p:spPr>
            <a:xfrm>
              <a:off x="240912"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9" name="Google Shape;1159;p53"/>
            <p:cNvSpPr/>
            <p:nvPr/>
          </p:nvSpPr>
          <p:spPr>
            <a:xfrm>
              <a:off x="81842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0" name="Google Shape;1160;p53"/>
            <p:cNvSpPr/>
            <p:nvPr/>
          </p:nvSpPr>
          <p:spPr>
            <a:xfrm>
              <a:off x="1395943"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1" name="Google Shape;1161;p53"/>
            <p:cNvSpPr/>
            <p:nvPr/>
          </p:nvSpPr>
          <p:spPr>
            <a:xfrm>
              <a:off x="7171101"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2" name="Google Shape;1162;p53"/>
            <p:cNvSpPr/>
            <p:nvPr/>
          </p:nvSpPr>
          <p:spPr>
            <a:xfrm>
              <a:off x="7748617" y="198323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3" name="Google Shape;1163;p53"/>
            <p:cNvSpPr/>
            <p:nvPr/>
          </p:nvSpPr>
          <p:spPr>
            <a:xfrm>
              <a:off x="240912"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4" name="Google Shape;1164;p53"/>
            <p:cNvSpPr/>
            <p:nvPr/>
          </p:nvSpPr>
          <p:spPr>
            <a:xfrm>
              <a:off x="81842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5" name="Google Shape;1165;p53"/>
            <p:cNvSpPr/>
            <p:nvPr/>
          </p:nvSpPr>
          <p:spPr>
            <a:xfrm>
              <a:off x="1395943"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6" name="Google Shape;1166;p53"/>
            <p:cNvSpPr/>
            <p:nvPr/>
          </p:nvSpPr>
          <p:spPr>
            <a:xfrm>
              <a:off x="7171101"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7" name="Google Shape;1167;p53"/>
            <p:cNvSpPr/>
            <p:nvPr/>
          </p:nvSpPr>
          <p:spPr>
            <a:xfrm>
              <a:off x="7748617" y="257332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8" name="Google Shape;1168;p53"/>
            <p:cNvSpPr/>
            <p:nvPr/>
          </p:nvSpPr>
          <p:spPr>
            <a:xfrm>
              <a:off x="240912"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69" name="Google Shape;1169;p53"/>
            <p:cNvSpPr/>
            <p:nvPr/>
          </p:nvSpPr>
          <p:spPr>
            <a:xfrm>
              <a:off x="1973459"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0" name="Google Shape;1170;p53"/>
            <p:cNvSpPr/>
            <p:nvPr/>
          </p:nvSpPr>
          <p:spPr>
            <a:xfrm>
              <a:off x="6593585"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1" name="Google Shape;1171;p53"/>
            <p:cNvSpPr/>
            <p:nvPr/>
          </p:nvSpPr>
          <p:spPr>
            <a:xfrm>
              <a:off x="7171101"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2" name="Google Shape;1172;p53"/>
            <p:cNvSpPr/>
            <p:nvPr/>
          </p:nvSpPr>
          <p:spPr>
            <a:xfrm>
              <a:off x="7748617" y="316024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3" name="Google Shape;1173;p53"/>
            <p:cNvSpPr/>
            <p:nvPr/>
          </p:nvSpPr>
          <p:spPr>
            <a:xfrm>
              <a:off x="240912"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4" name="Google Shape;1174;p53"/>
            <p:cNvSpPr/>
            <p:nvPr/>
          </p:nvSpPr>
          <p:spPr>
            <a:xfrm>
              <a:off x="1973459"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5" name="Google Shape;1175;p53"/>
            <p:cNvSpPr/>
            <p:nvPr/>
          </p:nvSpPr>
          <p:spPr>
            <a:xfrm>
              <a:off x="6593585"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6" name="Google Shape;1176;p53"/>
            <p:cNvSpPr/>
            <p:nvPr/>
          </p:nvSpPr>
          <p:spPr>
            <a:xfrm>
              <a:off x="7171101"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7" name="Google Shape;1177;p53"/>
            <p:cNvSpPr/>
            <p:nvPr/>
          </p:nvSpPr>
          <p:spPr>
            <a:xfrm>
              <a:off x="7748617" y="3750332"/>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8" name="Google Shape;1178;p53"/>
            <p:cNvSpPr/>
            <p:nvPr/>
          </p:nvSpPr>
          <p:spPr>
            <a:xfrm>
              <a:off x="24091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79" name="Google Shape;1179;p53"/>
            <p:cNvSpPr/>
            <p:nvPr/>
          </p:nvSpPr>
          <p:spPr>
            <a:xfrm>
              <a:off x="81842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0" name="Google Shape;1180;p53"/>
            <p:cNvSpPr/>
            <p:nvPr/>
          </p:nvSpPr>
          <p:spPr>
            <a:xfrm>
              <a:off x="1395943"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1" name="Google Shape;1181;p53"/>
            <p:cNvSpPr/>
            <p:nvPr/>
          </p:nvSpPr>
          <p:spPr>
            <a:xfrm>
              <a:off x="197345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2" name="Google Shape;1182;p53"/>
            <p:cNvSpPr/>
            <p:nvPr/>
          </p:nvSpPr>
          <p:spPr>
            <a:xfrm>
              <a:off x="255097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3" name="Google Shape;1183;p53"/>
            <p:cNvSpPr/>
            <p:nvPr/>
          </p:nvSpPr>
          <p:spPr>
            <a:xfrm>
              <a:off x="3128490"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4" name="Google Shape;1184;p53"/>
            <p:cNvSpPr/>
            <p:nvPr/>
          </p:nvSpPr>
          <p:spPr>
            <a:xfrm>
              <a:off x="3706006"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5" name="Google Shape;1185;p53"/>
            <p:cNvSpPr/>
            <p:nvPr/>
          </p:nvSpPr>
          <p:spPr>
            <a:xfrm>
              <a:off x="4283522"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6" name="Google Shape;1186;p53"/>
            <p:cNvSpPr/>
            <p:nvPr/>
          </p:nvSpPr>
          <p:spPr>
            <a:xfrm>
              <a:off x="4861038"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7" name="Google Shape;1187;p53"/>
            <p:cNvSpPr/>
            <p:nvPr/>
          </p:nvSpPr>
          <p:spPr>
            <a:xfrm>
              <a:off x="5438554"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8" name="Google Shape;1188;p53"/>
            <p:cNvSpPr/>
            <p:nvPr/>
          </p:nvSpPr>
          <p:spPr>
            <a:xfrm>
              <a:off x="6016069"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89" name="Google Shape;1189;p53"/>
            <p:cNvSpPr/>
            <p:nvPr/>
          </p:nvSpPr>
          <p:spPr>
            <a:xfrm>
              <a:off x="6593585"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0" name="Google Shape;1190;p53"/>
            <p:cNvSpPr/>
            <p:nvPr/>
          </p:nvSpPr>
          <p:spPr>
            <a:xfrm>
              <a:off x="7171101"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1" name="Google Shape;1191;p53"/>
            <p:cNvSpPr/>
            <p:nvPr/>
          </p:nvSpPr>
          <p:spPr>
            <a:xfrm>
              <a:off x="7748617" y="4337251"/>
              <a:ext cx="577396" cy="590083"/>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2" name="Google Shape;1192;p53"/>
            <p:cNvSpPr/>
            <p:nvPr/>
          </p:nvSpPr>
          <p:spPr>
            <a:xfrm>
              <a:off x="8326127" y="216150"/>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3" name="Google Shape;1193;p53"/>
            <p:cNvSpPr/>
            <p:nvPr/>
          </p:nvSpPr>
          <p:spPr>
            <a:xfrm>
              <a:off x="8326127" y="80623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4" name="Google Shape;1194;p53"/>
            <p:cNvSpPr/>
            <p:nvPr/>
          </p:nvSpPr>
          <p:spPr>
            <a:xfrm>
              <a:off x="8326127" y="1396323"/>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5" name="Google Shape;1195;p53"/>
            <p:cNvSpPr/>
            <p:nvPr/>
          </p:nvSpPr>
          <p:spPr>
            <a:xfrm>
              <a:off x="8326127" y="198323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6" name="Google Shape;1196;p53"/>
            <p:cNvSpPr/>
            <p:nvPr/>
          </p:nvSpPr>
          <p:spPr>
            <a:xfrm>
              <a:off x="8326127" y="257332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7" name="Google Shape;1197;p53"/>
            <p:cNvSpPr/>
            <p:nvPr/>
          </p:nvSpPr>
          <p:spPr>
            <a:xfrm>
              <a:off x="8326127" y="316024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8" name="Google Shape;1198;p53"/>
            <p:cNvSpPr/>
            <p:nvPr/>
          </p:nvSpPr>
          <p:spPr>
            <a:xfrm>
              <a:off x="8326127" y="3750332"/>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99" name="Google Shape;1199;p53"/>
            <p:cNvSpPr/>
            <p:nvPr/>
          </p:nvSpPr>
          <p:spPr>
            <a:xfrm>
              <a:off x="8326127" y="4337251"/>
              <a:ext cx="577413"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00" name="Google Shape;1200;p53"/>
            <p:cNvSpPr/>
            <p:nvPr/>
          </p:nvSpPr>
          <p:spPr>
            <a:xfrm>
              <a:off x="240902" y="216150"/>
              <a:ext cx="577500" cy="5901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201" name="Google Shape;1201;p53"/>
          <p:cNvGrpSpPr/>
          <p:nvPr/>
        </p:nvGrpSpPr>
        <p:grpSpPr>
          <a:xfrm>
            <a:off x="0" y="0"/>
            <a:ext cx="9144000" cy="5143500"/>
            <a:chOff x="0" y="0"/>
            <a:chExt cx="9144000" cy="5143500"/>
          </a:xfrm>
        </p:grpSpPr>
        <p:cxnSp>
          <p:nvCxnSpPr>
            <p:cNvPr id="1202" name="Google Shape;1202;p53"/>
            <p:cNvCxnSpPr/>
            <p:nvPr/>
          </p:nvCxnSpPr>
          <p:spPr>
            <a:xfrm>
              <a:off x="726963"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203" name="Google Shape;1203;p53"/>
            <p:cNvCxnSpPr/>
            <p:nvPr/>
          </p:nvCxnSpPr>
          <p:spPr>
            <a:xfrm>
              <a:off x="8417038" y="0"/>
              <a:ext cx="0" cy="5143500"/>
            </a:xfrm>
            <a:prstGeom prst="straightConnector1">
              <a:avLst/>
            </a:prstGeom>
            <a:noFill/>
            <a:ln cap="flat" cmpd="sng" w="9525">
              <a:solidFill>
                <a:srgbClr val="FFEB56"/>
              </a:solidFill>
              <a:prstDash val="solid"/>
              <a:round/>
              <a:headEnd len="sm" w="sm" type="none"/>
              <a:tailEnd len="sm" w="sm" type="none"/>
            </a:ln>
          </p:spPr>
        </p:cxnSp>
        <p:cxnSp>
          <p:nvCxnSpPr>
            <p:cNvPr id="1204" name="Google Shape;1204;p53"/>
            <p:cNvCxnSpPr/>
            <p:nvPr/>
          </p:nvCxnSpPr>
          <p:spPr>
            <a:xfrm>
              <a:off x="0" y="552450"/>
              <a:ext cx="9144000" cy="0"/>
            </a:xfrm>
            <a:prstGeom prst="straightConnector1">
              <a:avLst/>
            </a:prstGeom>
            <a:noFill/>
            <a:ln cap="flat" cmpd="sng" w="9525">
              <a:solidFill>
                <a:srgbClr val="FFEB56"/>
              </a:solidFill>
              <a:prstDash val="solid"/>
              <a:round/>
              <a:headEnd len="sm" w="sm" type="none"/>
              <a:tailEnd len="sm" w="sm" type="none"/>
            </a:ln>
          </p:spPr>
        </p:cxnSp>
        <p:cxnSp>
          <p:nvCxnSpPr>
            <p:cNvPr id="1205" name="Google Shape;1205;p53"/>
            <p:cNvCxnSpPr/>
            <p:nvPr/>
          </p:nvCxnSpPr>
          <p:spPr>
            <a:xfrm>
              <a:off x="0" y="4591050"/>
              <a:ext cx="9144000" cy="0"/>
            </a:xfrm>
            <a:prstGeom prst="straightConnector1">
              <a:avLst/>
            </a:prstGeom>
            <a:noFill/>
            <a:ln cap="flat" cmpd="sng" w="9525">
              <a:solidFill>
                <a:srgbClr val="FFEB56"/>
              </a:solidFill>
              <a:prstDash val="solid"/>
              <a:round/>
              <a:headEnd len="sm" w="sm" type="none"/>
              <a:tailEnd len="sm" w="sm" type="none"/>
            </a:ln>
          </p:spPr>
        </p:cxnSp>
      </p:grpSp>
      <p:sp>
        <p:nvSpPr>
          <p:cNvPr id="1206" name="Google Shape;1206;p53"/>
          <p:cNvSpPr txBox="1"/>
          <p:nvPr>
            <p:ph type="title"/>
          </p:nvPr>
        </p:nvSpPr>
        <p:spPr>
          <a:xfrm rot="-343028">
            <a:off x="2641767" y="670831"/>
            <a:ext cx="3860466" cy="9223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6000"/>
              <a:buFont typeface="Pacific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7" name="Google Shape;1207;p53"/>
          <p:cNvSpPr txBox="1"/>
          <p:nvPr>
            <p:ph idx="1" type="body"/>
          </p:nvPr>
        </p:nvSpPr>
        <p:spPr>
          <a:xfrm>
            <a:off x="2641760" y="1942670"/>
            <a:ext cx="3860480" cy="109884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Clr>
                <a:schemeClr val="dk1"/>
              </a:buClr>
              <a:buSzPts val="1400"/>
              <a:buNone/>
              <a:defRPr sz="14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08" name="Google Shape;1208;p53"/>
          <p:cNvSpPr txBox="1"/>
          <p:nvPr/>
        </p:nvSpPr>
        <p:spPr>
          <a:xfrm>
            <a:off x="1911256" y="3731144"/>
            <a:ext cx="5321488" cy="61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200"/>
              <a:buFont typeface="Inter"/>
              <a:buNone/>
            </a:pPr>
            <a:r>
              <a:rPr b="1" lang="es-ES" sz="1200">
                <a:solidFill>
                  <a:schemeClr val="dk1"/>
                </a:solidFill>
                <a:latin typeface="Inter"/>
                <a:ea typeface="Inter"/>
                <a:cs typeface="Inter"/>
                <a:sym typeface="Inter"/>
              </a:rPr>
              <a:t>CREDITS</a:t>
            </a:r>
            <a:r>
              <a:rPr lang="es-ES" sz="1200">
                <a:solidFill>
                  <a:schemeClr val="dk1"/>
                </a:solidFill>
                <a:latin typeface="Inter"/>
                <a:ea typeface="Inter"/>
                <a:cs typeface="Inter"/>
                <a:sym typeface="Inter"/>
              </a:rPr>
              <a:t>: This presentation template was created by </a:t>
            </a:r>
            <a:r>
              <a:rPr b="1" lang="es-ES" sz="12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s-ES" sz="1200">
                <a:solidFill>
                  <a:schemeClr val="dk1"/>
                </a:solidFill>
                <a:latin typeface="Inter"/>
                <a:ea typeface="Inter"/>
                <a:cs typeface="Inter"/>
                <a:sym typeface="Inter"/>
              </a:rPr>
              <a:t>, including icons by </a:t>
            </a:r>
            <a:r>
              <a:rPr b="1" lang="es-ES" sz="12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lang="es-ES" sz="1200">
                <a:solidFill>
                  <a:schemeClr val="dk1"/>
                </a:solidFill>
                <a:latin typeface="Inter"/>
                <a:ea typeface="Inter"/>
                <a:cs typeface="Inter"/>
                <a:sym typeface="Inter"/>
              </a:rPr>
              <a:t>, infographics &amp; images by </a:t>
            </a:r>
            <a:r>
              <a:rPr b="1" lang="es-ES" sz="1200">
                <a:solidFill>
                  <a:schemeClr val="dk1"/>
                </a:solidFill>
                <a:uFill>
                  <a:noFill/>
                </a:uFill>
                <a:latin typeface="Inter"/>
                <a:ea typeface="Inter"/>
                <a:cs typeface="Inter"/>
                <a:sym typeface="Inter"/>
                <a:hlinkClick r:id="rId4">
                  <a:extLst>
                    <a:ext uri="{A12FA001-AC4F-418D-AE19-62706E023703}">
                      <ahyp:hlinkClr val="tx"/>
                    </a:ext>
                  </a:extLst>
                </a:hlinkClick>
              </a:rPr>
              <a:t>Freepik</a:t>
            </a:r>
            <a:endParaRPr b="1" sz="1200">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723900" y="619690"/>
            <a:ext cx="7696200" cy="715566"/>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dk2"/>
              </a:buClr>
              <a:buSzPts val="3500"/>
              <a:buFont typeface="Pacifico"/>
              <a:buNone/>
              <a:defRPr b="0" i="0" sz="3500" u="none" cap="none" strike="noStrike">
                <a:solidFill>
                  <a:schemeClr val="dk2"/>
                </a:solidFill>
                <a:latin typeface="Pacifico"/>
                <a:ea typeface="Pacifico"/>
                <a:cs typeface="Pacifico"/>
                <a:sym typeface="Pacific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723900" y="1369219"/>
            <a:ext cx="7696200" cy="3221831"/>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Inter"/>
                <a:ea typeface="Inter"/>
                <a:cs typeface="Inter"/>
                <a:sym typeface="Inter"/>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Inter"/>
                <a:ea typeface="Inter"/>
                <a:cs typeface="Inter"/>
                <a:sym typeface="Inter"/>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Inter"/>
                <a:ea typeface="Inter"/>
                <a:cs typeface="Inter"/>
                <a:sym typeface="Inter"/>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Inter"/>
                <a:ea typeface="Inter"/>
                <a:cs typeface="Inter"/>
                <a:sym typeface="Inter"/>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Inter"/>
                <a:ea typeface="Inter"/>
                <a:cs typeface="Inter"/>
                <a:sym typeface="Inter"/>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723900" y="4767263"/>
            <a:ext cx="196215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6457950" y="4767263"/>
            <a:ext cx="19621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5.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2.png"/><Relationship Id="rId5"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55.png"/><Relationship Id="rId5"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14.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
          <p:cNvSpPr/>
          <p:nvPr/>
        </p:nvSpPr>
        <p:spPr>
          <a:xfrm flipH="1" rot="-255094">
            <a:off x="3162475" y="2451263"/>
            <a:ext cx="4216537" cy="769335"/>
          </a:xfrm>
          <a:custGeom>
            <a:rect b="b" l="l" r="r" t="t"/>
            <a:pathLst>
              <a:path extrusionOk="0" h="29429" w="107978">
                <a:moveTo>
                  <a:pt x="81074" y="1"/>
                </a:moveTo>
                <a:cubicBezTo>
                  <a:pt x="76039" y="1"/>
                  <a:pt x="71170" y="747"/>
                  <a:pt x="66515" y="2000"/>
                </a:cubicBezTo>
                <a:cubicBezTo>
                  <a:pt x="61311" y="3368"/>
                  <a:pt x="56374" y="5403"/>
                  <a:pt x="51737" y="7804"/>
                </a:cubicBezTo>
                <a:cubicBezTo>
                  <a:pt x="49436" y="9005"/>
                  <a:pt x="47201" y="10306"/>
                  <a:pt x="44999" y="11640"/>
                </a:cubicBezTo>
                <a:cubicBezTo>
                  <a:pt x="42831" y="13008"/>
                  <a:pt x="40763" y="14409"/>
                  <a:pt x="38728" y="15777"/>
                </a:cubicBezTo>
                <a:cubicBezTo>
                  <a:pt x="34625" y="18479"/>
                  <a:pt x="30656" y="21080"/>
                  <a:pt x="26419" y="22682"/>
                </a:cubicBezTo>
                <a:cubicBezTo>
                  <a:pt x="24284" y="23516"/>
                  <a:pt x="22083" y="24083"/>
                  <a:pt x="19848" y="24349"/>
                </a:cubicBezTo>
                <a:cubicBezTo>
                  <a:pt x="18880" y="24467"/>
                  <a:pt x="17893" y="24532"/>
                  <a:pt x="16906" y="24532"/>
                </a:cubicBezTo>
                <a:cubicBezTo>
                  <a:pt x="15649" y="24532"/>
                  <a:pt x="14392" y="24426"/>
                  <a:pt x="13177" y="24183"/>
                </a:cubicBezTo>
                <a:cubicBezTo>
                  <a:pt x="11042" y="23749"/>
                  <a:pt x="8907" y="22948"/>
                  <a:pt x="7072" y="21714"/>
                </a:cubicBezTo>
                <a:cubicBezTo>
                  <a:pt x="5471" y="20647"/>
                  <a:pt x="4103" y="19279"/>
                  <a:pt x="3103" y="17645"/>
                </a:cubicBezTo>
                <a:cubicBezTo>
                  <a:pt x="2936" y="17360"/>
                  <a:pt x="2618" y="17193"/>
                  <a:pt x="2292" y="17193"/>
                </a:cubicBezTo>
                <a:cubicBezTo>
                  <a:pt x="2160" y="17193"/>
                  <a:pt x="2027" y="17220"/>
                  <a:pt x="1902" y="17278"/>
                </a:cubicBezTo>
                <a:lnTo>
                  <a:pt x="1902" y="17311"/>
                </a:lnTo>
                <a:lnTo>
                  <a:pt x="734" y="17845"/>
                </a:lnTo>
                <a:cubicBezTo>
                  <a:pt x="234" y="18078"/>
                  <a:pt x="0" y="18645"/>
                  <a:pt x="267" y="19146"/>
                </a:cubicBezTo>
                <a:cubicBezTo>
                  <a:pt x="1335" y="21347"/>
                  <a:pt x="2969" y="23215"/>
                  <a:pt x="4871" y="24716"/>
                </a:cubicBezTo>
                <a:cubicBezTo>
                  <a:pt x="7005" y="26418"/>
                  <a:pt x="9507" y="27685"/>
                  <a:pt x="12142" y="28452"/>
                </a:cubicBezTo>
                <a:cubicBezTo>
                  <a:pt x="13443" y="28819"/>
                  <a:pt x="14844" y="29086"/>
                  <a:pt x="16145" y="29253"/>
                </a:cubicBezTo>
                <a:cubicBezTo>
                  <a:pt x="17251" y="29363"/>
                  <a:pt x="18379" y="29428"/>
                  <a:pt x="19492" y="29428"/>
                </a:cubicBezTo>
                <a:cubicBezTo>
                  <a:pt x="19723" y="29428"/>
                  <a:pt x="19953" y="29425"/>
                  <a:pt x="20182" y="29420"/>
                </a:cubicBezTo>
                <a:cubicBezTo>
                  <a:pt x="22917" y="29386"/>
                  <a:pt x="25585" y="28919"/>
                  <a:pt x="28187" y="28219"/>
                </a:cubicBezTo>
                <a:cubicBezTo>
                  <a:pt x="30756" y="27552"/>
                  <a:pt x="33258" y="26551"/>
                  <a:pt x="35593" y="25484"/>
                </a:cubicBezTo>
                <a:cubicBezTo>
                  <a:pt x="37961" y="24416"/>
                  <a:pt x="40229" y="23249"/>
                  <a:pt x="42431" y="22081"/>
                </a:cubicBezTo>
                <a:cubicBezTo>
                  <a:pt x="44666" y="20914"/>
                  <a:pt x="46801" y="19779"/>
                  <a:pt x="48969" y="18712"/>
                </a:cubicBezTo>
                <a:cubicBezTo>
                  <a:pt x="51104" y="17678"/>
                  <a:pt x="53238" y="16711"/>
                  <a:pt x="55440" y="15843"/>
                </a:cubicBezTo>
                <a:cubicBezTo>
                  <a:pt x="59776" y="14142"/>
                  <a:pt x="64246" y="12841"/>
                  <a:pt x="68716" y="12141"/>
                </a:cubicBezTo>
                <a:cubicBezTo>
                  <a:pt x="70951" y="11807"/>
                  <a:pt x="73186" y="11574"/>
                  <a:pt x="75388" y="11540"/>
                </a:cubicBezTo>
                <a:lnTo>
                  <a:pt x="77022" y="11540"/>
                </a:lnTo>
                <a:lnTo>
                  <a:pt x="78657" y="11607"/>
                </a:lnTo>
                <a:cubicBezTo>
                  <a:pt x="79757" y="11640"/>
                  <a:pt x="80825" y="11774"/>
                  <a:pt x="81892" y="11907"/>
                </a:cubicBezTo>
                <a:cubicBezTo>
                  <a:pt x="86129" y="12508"/>
                  <a:pt x="90232" y="13842"/>
                  <a:pt x="93801" y="15810"/>
                </a:cubicBezTo>
                <a:cubicBezTo>
                  <a:pt x="97370" y="17778"/>
                  <a:pt x="100372" y="20380"/>
                  <a:pt x="102507" y="23382"/>
                </a:cubicBezTo>
                <a:cubicBezTo>
                  <a:pt x="103141" y="22948"/>
                  <a:pt x="107410" y="19946"/>
                  <a:pt x="107677" y="14943"/>
                </a:cubicBezTo>
                <a:cubicBezTo>
                  <a:pt x="107978" y="9305"/>
                  <a:pt x="102974" y="5036"/>
                  <a:pt x="99672" y="3635"/>
                </a:cubicBezTo>
                <a:cubicBezTo>
                  <a:pt x="99638" y="3635"/>
                  <a:pt x="99605" y="3601"/>
                  <a:pt x="99505" y="3568"/>
                </a:cubicBezTo>
                <a:cubicBezTo>
                  <a:pt x="96803" y="2467"/>
                  <a:pt x="94034" y="1633"/>
                  <a:pt x="91266" y="1033"/>
                </a:cubicBezTo>
                <a:cubicBezTo>
                  <a:pt x="88464" y="466"/>
                  <a:pt x="85662" y="132"/>
                  <a:pt x="82860" y="32"/>
                </a:cubicBezTo>
                <a:cubicBezTo>
                  <a:pt x="82262" y="11"/>
                  <a:pt x="81667" y="1"/>
                  <a:pt x="81074" y="1"/>
                </a:cubicBezTo>
                <a:close/>
              </a:path>
            </a:pathLst>
          </a:custGeom>
          <a:solidFill>
            <a:srgbClr val="FFEB5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733" name="Google Shape;1733;p1"/>
          <p:cNvGrpSpPr/>
          <p:nvPr/>
        </p:nvGrpSpPr>
        <p:grpSpPr>
          <a:xfrm>
            <a:off x="2894260" y="3728596"/>
            <a:ext cx="477294" cy="488166"/>
            <a:chOff x="439233" y="3859358"/>
            <a:chExt cx="477294" cy="488166"/>
          </a:xfrm>
        </p:grpSpPr>
        <p:sp>
          <p:nvSpPr>
            <p:cNvPr id="1734" name="Google Shape;1734;p1"/>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35" name="Google Shape;1735;p1"/>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36" name="Google Shape;1736;p1"/>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737" name="Google Shape;1737;p1"/>
          <p:cNvGrpSpPr/>
          <p:nvPr/>
        </p:nvGrpSpPr>
        <p:grpSpPr>
          <a:xfrm flipH="1" rot="-3599956">
            <a:off x="5849074" y="3316612"/>
            <a:ext cx="477283" cy="488155"/>
            <a:chOff x="439233" y="3859358"/>
            <a:chExt cx="477294" cy="488166"/>
          </a:xfrm>
        </p:grpSpPr>
        <p:sp>
          <p:nvSpPr>
            <p:cNvPr id="1738" name="Google Shape;1738;p1"/>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39" name="Google Shape;1739;p1"/>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40" name="Google Shape;1740;p1"/>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741" name="Google Shape;1741;p1"/>
          <p:cNvSpPr/>
          <p:nvPr/>
        </p:nvSpPr>
        <p:spPr>
          <a:xfrm>
            <a:off x="1316725" y="996275"/>
            <a:ext cx="152700" cy="152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742" name="Google Shape;1742;p1"/>
          <p:cNvGrpSpPr/>
          <p:nvPr/>
        </p:nvGrpSpPr>
        <p:grpSpPr>
          <a:xfrm rot="-900251">
            <a:off x="802756" y="3047538"/>
            <a:ext cx="1420853" cy="1565119"/>
            <a:chOff x="505070" y="2338767"/>
            <a:chExt cx="2044713" cy="2252324"/>
          </a:xfrm>
        </p:grpSpPr>
        <p:sp>
          <p:nvSpPr>
            <p:cNvPr id="1743" name="Google Shape;1743;p1"/>
            <p:cNvSpPr/>
            <p:nvPr/>
          </p:nvSpPr>
          <p:spPr>
            <a:xfrm rot="-1799630">
              <a:off x="882735" y="2536750"/>
              <a:ext cx="1289382" cy="1856358"/>
            </a:xfrm>
            <a:custGeom>
              <a:rect b="b" l="l" r="r" t="t"/>
              <a:pathLst>
                <a:path extrusionOk="0" h="152967" w="106277">
                  <a:moveTo>
                    <a:pt x="78627" y="0"/>
                  </a:moveTo>
                  <a:cubicBezTo>
                    <a:pt x="59385" y="0"/>
                    <a:pt x="28370" y="6046"/>
                    <a:pt x="16178" y="42487"/>
                  </a:cubicBezTo>
                  <a:cubicBezTo>
                    <a:pt x="0" y="90755"/>
                    <a:pt x="33524" y="124246"/>
                    <a:pt x="57141" y="135320"/>
                  </a:cubicBezTo>
                  <a:lnTo>
                    <a:pt x="36159" y="140424"/>
                  </a:lnTo>
                  <a:lnTo>
                    <a:pt x="88697" y="152966"/>
                  </a:lnTo>
                  <a:lnTo>
                    <a:pt x="65747" y="103765"/>
                  </a:lnTo>
                  <a:lnTo>
                    <a:pt x="65147" y="128916"/>
                  </a:lnTo>
                  <a:cubicBezTo>
                    <a:pt x="48735" y="119376"/>
                    <a:pt x="37093" y="100362"/>
                    <a:pt x="37227" y="78780"/>
                  </a:cubicBezTo>
                  <a:cubicBezTo>
                    <a:pt x="37393" y="47859"/>
                    <a:pt x="57709" y="22405"/>
                    <a:pt x="85985" y="22405"/>
                  </a:cubicBezTo>
                  <a:cubicBezTo>
                    <a:pt x="86077" y="22405"/>
                    <a:pt x="86169" y="22406"/>
                    <a:pt x="86262" y="22406"/>
                  </a:cubicBezTo>
                  <a:cubicBezTo>
                    <a:pt x="93367" y="22440"/>
                    <a:pt x="100138" y="24041"/>
                    <a:pt x="106276" y="26943"/>
                  </a:cubicBezTo>
                  <a:cubicBezTo>
                    <a:pt x="106276" y="26943"/>
                    <a:pt x="96093" y="12506"/>
                    <a:pt x="76293" y="12506"/>
                  </a:cubicBezTo>
                  <a:cubicBezTo>
                    <a:pt x="73571" y="12506"/>
                    <a:pt x="70666" y="12779"/>
                    <a:pt x="67582" y="13400"/>
                  </a:cubicBezTo>
                  <a:cubicBezTo>
                    <a:pt x="67582" y="13400"/>
                    <a:pt x="78823" y="4393"/>
                    <a:pt x="94835" y="1491"/>
                  </a:cubicBezTo>
                  <a:cubicBezTo>
                    <a:pt x="94835" y="1491"/>
                    <a:pt x="88183" y="0"/>
                    <a:pt x="78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44" name="Google Shape;1744;p1"/>
            <p:cNvSpPr/>
            <p:nvPr/>
          </p:nvSpPr>
          <p:spPr>
            <a:xfrm rot="-1799630">
              <a:off x="1154250" y="2792236"/>
              <a:ext cx="488894" cy="1428660"/>
            </a:xfrm>
            <a:custGeom>
              <a:rect b="b" l="l" r="r" t="t"/>
              <a:pathLst>
                <a:path extrusionOk="0" h="117724" w="40297">
                  <a:moveTo>
                    <a:pt x="34024" y="0"/>
                  </a:moveTo>
                  <a:cubicBezTo>
                    <a:pt x="33968" y="0"/>
                    <a:pt x="33912" y="13"/>
                    <a:pt x="33858" y="40"/>
                  </a:cubicBezTo>
                  <a:cubicBezTo>
                    <a:pt x="31156" y="1407"/>
                    <a:pt x="28654" y="3075"/>
                    <a:pt x="26286" y="4910"/>
                  </a:cubicBezTo>
                  <a:cubicBezTo>
                    <a:pt x="23918" y="6744"/>
                    <a:pt x="21683" y="8712"/>
                    <a:pt x="19581" y="10881"/>
                  </a:cubicBezTo>
                  <a:cubicBezTo>
                    <a:pt x="6672" y="23723"/>
                    <a:pt x="401" y="41970"/>
                    <a:pt x="2169" y="60049"/>
                  </a:cubicBezTo>
                  <a:cubicBezTo>
                    <a:pt x="3637" y="75727"/>
                    <a:pt x="9974" y="90838"/>
                    <a:pt x="20782" y="102380"/>
                  </a:cubicBezTo>
                  <a:cubicBezTo>
                    <a:pt x="21616" y="103347"/>
                    <a:pt x="22984" y="104681"/>
                    <a:pt x="23884" y="105582"/>
                  </a:cubicBezTo>
                  <a:cubicBezTo>
                    <a:pt x="25385" y="107050"/>
                    <a:pt x="27287" y="108751"/>
                    <a:pt x="28888" y="110085"/>
                  </a:cubicBezTo>
                  <a:cubicBezTo>
                    <a:pt x="32357" y="112887"/>
                    <a:pt x="36026" y="115522"/>
                    <a:pt x="39929" y="117690"/>
                  </a:cubicBezTo>
                  <a:cubicBezTo>
                    <a:pt x="39962" y="117713"/>
                    <a:pt x="40003" y="117724"/>
                    <a:pt x="40044" y="117724"/>
                  </a:cubicBezTo>
                  <a:cubicBezTo>
                    <a:pt x="40126" y="117724"/>
                    <a:pt x="40207" y="117679"/>
                    <a:pt x="40229" y="117590"/>
                  </a:cubicBezTo>
                  <a:cubicBezTo>
                    <a:pt x="40296" y="117490"/>
                    <a:pt x="40263" y="117357"/>
                    <a:pt x="40163" y="117290"/>
                  </a:cubicBezTo>
                  <a:cubicBezTo>
                    <a:pt x="36293" y="115089"/>
                    <a:pt x="32691" y="112453"/>
                    <a:pt x="29288" y="109618"/>
                  </a:cubicBezTo>
                  <a:cubicBezTo>
                    <a:pt x="27687" y="108284"/>
                    <a:pt x="25819" y="106549"/>
                    <a:pt x="24351" y="105148"/>
                  </a:cubicBezTo>
                  <a:cubicBezTo>
                    <a:pt x="23451" y="104214"/>
                    <a:pt x="22083" y="102880"/>
                    <a:pt x="21282" y="101913"/>
                  </a:cubicBezTo>
                  <a:cubicBezTo>
                    <a:pt x="6739" y="86168"/>
                    <a:pt x="1" y="63418"/>
                    <a:pt x="3837" y="42337"/>
                  </a:cubicBezTo>
                  <a:cubicBezTo>
                    <a:pt x="7072" y="24991"/>
                    <a:pt x="18747" y="9179"/>
                    <a:pt x="34225" y="807"/>
                  </a:cubicBezTo>
                  <a:cubicBezTo>
                    <a:pt x="34425" y="707"/>
                    <a:pt x="34525" y="440"/>
                    <a:pt x="34425" y="240"/>
                  </a:cubicBezTo>
                  <a:cubicBezTo>
                    <a:pt x="34327" y="93"/>
                    <a:pt x="34176" y="0"/>
                    <a:pt x="34024" y="0"/>
                  </a:cubicBezTo>
                  <a:close/>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745" name="Google Shape;1745;p1"/>
          <p:cNvGrpSpPr/>
          <p:nvPr/>
        </p:nvGrpSpPr>
        <p:grpSpPr>
          <a:xfrm rot="2700000">
            <a:off x="7670893" y="1089798"/>
            <a:ext cx="161681" cy="272111"/>
            <a:chOff x="3450975" y="853900"/>
            <a:chExt cx="2529325" cy="4256900"/>
          </a:xfrm>
        </p:grpSpPr>
        <p:sp>
          <p:nvSpPr>
            <p:cNvPr id="1746" name="Google Shape;1746;p1"/>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47" name="Google Shape;1747;p1"/>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748" name="Google Shape;1748;p1"/>
          <p:cNvGrpSpPr/>
          <p:nvPr/>
        </p:nvGrpSpPr>
        <p:grpSpPr>
          <a:xfrm rot="2700000">
            <a:off x="7508560" y="865272"/>
            <a:ext cx="823952" cy="373508"/>
            <a:chOff x="1555926" y="625900"/>
            <a:chExt cx="1525988" cy="691750"/>
          </a:xfrm>
        </p:grpSpPr>
        <p:sp>
          <p:nvSpPr>
            <p:cNvPr id="1749" name="Google Shape;1749;p1"/>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0" name="Google Shape;1750;p1"/>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1" name="Google Shape;1751;p1"/>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2" name="Google Shape;1752;p1"/>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753" name="Google Shape;1753;p1"/>
          <p:cNvSpPr/>
          <p:nvPr/>
        </p:nvSpPr>
        <p:spPr>
          <a:xfrm>
            <a:off x="962375" y="1264612"/>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754" name="Google Shape;1754;p1"/>
          <p:cNvGrpSpPr/>
          <p:nvPr/>
        </p:nvGrpSpPr>
        <p:grpSpPr>
          <a:xfrm>
            <a:off x="7441613" y="3875750"/>
            <a:ext cx="413725" cy="193850"/>
            <a:chOff x="2240475" y="3205350"/>
            <a:chExt cx="413725" cy="193850"/>
          </a:xfrm>
        </p:grpSpPr>
        <p:sp>
          <p:nvSpPr>
            <p:cNvPr id="1755" name="Google Shape;1755;p1"/>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6" name="Google Shape;1756;p1"/>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57" name="Google Shape;1757;p1"/>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758" name="Google Shape;1758;p1"/>
          <p:cNvSpPr txBox="1"/>
          <p:nvPr>
            <p:ph type="ctrTitle"/>
          </p:nvPr>
        </p:nvSpPr>
        <p:spPr>
          <a:xfrm rot="-239185">
            <a:off x="1869983" y="1145457"/>
            <a:ext cx="5740327" cy="181518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5000"/>
              <a:buFont typeface="Pacifico"/>
              <a:buNone/>
            </a:pPr>
            <a:r>
              <a:rPr lang="es-ES" sz="5000"/>
              <a:t>Final Project</a:t>
            </a:r>
            <a:r>
              <a:rPr lang="es-ES" sz="5000">
                <a:solidFill>
                  <a:schemeClr val="dk2"/>
                </a:solidFill>
              </a:rPr>
              <a:t> </a:t>
            </a:r>
            <a:r>
              <a:rPr lang="es-ES" sz="5400">
                <a:solidFill>
                  <a:schemeClr val="dk1"/>
                </a:solidFill>
              </a:rPr>
              <a:t>Linear Regression</a:t>
            </a:r>
            <a:endParaRPr sz="8000">
              <a:solidFill>
                <a:schemeClr val="dk1"/>
              </a:solidFill>
            </a:endParaRPr>
          </a:p>
        </p:txBody>
      </p:sp>
      <p:sp>
        <p:nvSpPr>
          <p:cNvPr id="1759" name="Google Shape;1759;p1"/>
          <p:cNvSpPr txBox="1"/>
          <p:nvPr>
            <p:ph idx="1" type="subTitle"/>
          </p:nvPr>
        </p:nvSpPr>
        <p:spPr>
          <a:xfrm>
            <a:off x="3221430" y="3409688"/>
            <a:ext cx="2701140" cy="51231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600"/>
              <a:buNone/>
            </a:pPr>
            <a:r>
              <a:rPr lang="es-ES">
                <a:latin typeface="Comic Sans MS"/>
                <a:ea typeface="Comic Sans MS"/>
                <a:cs typeface="Comic Sans MS"/>
                <a:sym typeface="Comic Sans MS"/>
              </a:rPr>
              <a:t>Eric Shin</a:t>
            </a:r>
            <a:endParaRPr>
              <a:latin typeface="Comic Sans MS"/>
              <a:ea typeface="Comic Sans MS"/>
              <a:cs typeface="Comic Sans MS"/>
              <a:sym typeface="Comic Sans MS"/>
            </a:endParaRPr>
          </a:p>
          <a:p>
            <a:pPr indent="0" lvl="0" marL="0" rtl="0" algn="ctr">
              <a:lnSpc>
                <a:spcPct val="90000"/>
              </a:lnSpc>
              <a:spcBef>
                <a:spcPts val="750"/>
              </a:spcBef>
              <a:spcAft>
                <a:spcPts val="0"/>
              </a:spcAft>
              <a:buClr>
                <a:schemeClr val="dk1"/>
              </a:buClr>
              <a:buSzPts val="1600"/>
              <a:buNone/>
            </a:pPr>
            <a:r>
              <a:rPr lang="es-ES">
                <a:latin typeface="Comic Sans MS"/>
                <a:ea typeface="Comic Sans MS"/>
                <a:cs typeface="Comic Sans MS"/>
                <a:sym typeface="Comic Sans MS"/>
              </a:rPr>
              <a:t>Jiahui Zhu</a:t>
            </a:r>
            <a:endParaRPr>
              <a:latin typeface="Comic Sans MS"/>
              <a:ea typeface="Comic Sans MS"/>
              <a:cs typeface="Comic Sans MS"/>
              <a:sym typeface="Comic Sans MS"/>
            </a:endParaRPr>
          </a:p>
          <a:p>
            <a:pPr indent="0" lvl="0" marL="0" rtl="0" algn="ctr">
              <a:lnSpc>
                <a:spcPct val="90000"/>
              </a:lnSpc>
              <a:spcBef>
                <a:spcPts val="750"/>
              </a:spcBef>
              <a:spcAft>
                <a:spcPts val="0"/>
              </a:spcAft>
              <a:buClr>
                <a:schemeClr val="dk1"/>
              </a:buClr>
              <a:buSzPts val="1600"/>
              <a:buNone/>
            </a:pPr>
            <a:r>
              <a:rPr lang="es-ES">
                <a:latin typeface="Comic Sans MS"/>
                <a:ea typeface="Comic Sans MS"/>
                <a:cs typeface="Comic Sans MS"/>
                <a:sym typeface="Comic Sans MS"/>
              </a:rPr>
              <a:t>Yingqi Yuan</a:t>
            </a:r>
            <a:endParaRPr>
              <a:latin typeface="Comic Sans MS"/>
              <a:ea typeface="Comic Sans MS"/>
              <a:cs typeface="Comic Sans MS"/>
              <a:sym typeface="Comic Sans MS"/>
            </a:endParaRPr>
          </a:p>
        </p:txBody>
      </p:sp>
      <p:sp>
        <p:nvSpPr>
          <p:cNvPr id="1760" name="Google Shape;1760;p1"/>
          <p:cNvSpPr/>
          <p:nvPr/>
        </p:nvSpPr>
        <p:spPr>
          <a:xfrm>
            <a:off x="7774300" y="3485050"/>
            <a:ext cx="152700" cy="152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500"/>
                                        <p:tgtEl>
                                          <p:spTgt spid="1758"/>
                                        </p:tgtEl>
                                      </p:cBhvr>
                                    </p:animEffect>
                                  </p:childTnLst>
                                </p:cTn>
                              </p:par>
                              <p:par>
                                <p:cTn fill="hold" nodeType="withEffect" presetClass="emph" presetID="8" presetSubtype="0">
                                  <p:stCondLst>
                                    <p:cond delay="0"/>
                                  </p:stCondLst>
                                  <p:childTnLst>
                                    <p:animRot by="-21600000">
                                      <p:cBhvr>
                                        <p:cTn dur="1500" fill="hold"/>
                                        <p:tgtEl>
                                          <p:spTgt spid="1753"/>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760"/>
                                        </p:tgtEl>
                                        <p:attrNameLst>
                                          <p:attrName>style.visibility</p:attrName>
                                        </p:attrNameLst>
                                      </p:cBhvr>
                                      <p:to>
                                        <p:strVal val="visible"/>
                                      </p:to>
                                    </p:set>
                                    <p:anim calcmode="lin" valueType="num">
                                      <p:cBhvr additive="base">
                                        <p:cTn dur="1100"/>
                                        <p:tgtEl>
                                          <p:spTgt spid="1760"/>
                                        </p:tgtEl>
                                        <p:attrNameLst>
                                          <p:attrName>ppt_w</p:attrName>
                                        </p:attrNameLst>
                                      </p:cBhvr>
                                      <p:tavLst>
                                        <p:tav fmla="" tm="0">
                                          <p:val>
                                            <p:strVal val="0"/>
                                          </p:val>
                                        </p:tav>
                                        <p:tav fmla="" tm="100000">
                                          <p:val>
                                            <p:strVal val="#ppt_w"/>
                                          </p:val>
                                        </p:tav>
                                      </p:tavLst>
                                    </p:anim>
                                    <p:anim calcmode="lin" valueType="num">
                                      <p:cBhvr additive="base">
                                        <p:cTn dur="1100"/>
                                        <p:tgtEl>
                                          <p:spTgt spid="17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741"/>
                                        </p:tgtEl>
                                        <p:attrNameLst>
                                          <p:attrName>style.visibility</p:attrName>
                                        </p:attrNameLst>
                                      </p:cBhvr>
                                      <p:to>
                                        <p:strVal val="visible"/>
                                      </p:to>
                                    </p:set>
                                    <p:anim calcmode="lin" valueType="num">
                                      <p:cBhvr additive="base">
                                        <p:cTn dur="1600"/>
                                        <p:tgtEl>
                                          <p:spTgt spid="1741"/>
                                        </p:tgtEl>
                                        <p:attrNameLst>
                                          <p:attrName>ppt_w</p:attrName>
                                        </p:attrNameLst>
                                      </p:cBhvr>
                                      <p:tavLst>
                                        <p:tav fmla="" tm="0">
                                          <p:val>
                                            <p:strVal val="0"/>
                                          </p:val>
                                        </p:tav>
                                        <p:tav fmla="" tm="100000">
                                          <p:val>
                                            <p:strVal val="#ppt_w"/>
                                          </p:val>
                                        </p:tav>
                                      </p:tavLst>
                                    </p:anim>
                                    <p:anim calcmode="lin" valueType="num">
                                      <p:cBhvr additive="base">
                                        <p:cTn dur="1600"/>
                                        <p:tgtEl>
                                          <p:spTgt spid="174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par>
                                <p:cTn fill="hold" nodeType="with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000"/>
                                        <p:tgtEl>
                                          <p:spTgt spid="174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500"/>
                                        <p:tgtEl>
                                          <p:spTgt spid="173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500"/>
                                        <p:tgtEl>
                                          <p:spTgt spid="1742"/>
                                        </p:tgtEl>
                                      </p:cBhvr>
                                    </p:animEffect>
                                  </p:childTnLst>
                                </p:cTn>
                              </p:par>
                              <p:par>
                                <p:cTn fill="hold" nodeType="withEffect" presetClass="entr" presetID="23" presetSubtype="16">
                                  <p:stCondLst>
                                    <p:cond delay="0"/>
                                  </p:stCondLst>
                                  <p:childTnLst>
                                    <p:set>
                                      <p:cBhvr>
                                        <p:cTn dur="1" fill="hold">
                                          <p:stCondLst>
                                            <p:cond delay="0"/>
                                          </p:stCondLst>
                                        </p:cTn>
                                        <p:tgtEl>
                                          <p:spTgt spid="1754"/>
                                        </p:tgtEl>
                                        <p:attrNameLst>
                                          <p:attrName>style.visibility</p:attrName>
                                        </p:attrNameLst>
                                      </p:cBhvr>
                                      <p:to>
                                        <p:strVal val="visible"/>
                                      </p:to>
                                    </p:set>
                                    <p:anim calcmode="lin" valueType="num">
                                      <p:cBhvr additive="base">
                                        <p:cTn dur="500"/>
                                        <p:tgtEl>
                                          <p:spTgt spid="1754"/>
                                        </p:tgtEl>
                                        <p:attrNameLst>
                                          <p:attrName>ppt_w</p:attrName>
                                        </p:attrNameLst>
                                      </p:cBhvr>
                                      <p:tavLst>
                                        <p:tav fmla="" tm="0">
                                          <p:val>
                                            <p:strVal val="0"/>
                                          </p:val>
                                        </p:tav>
                                        <p:tav fmla="" tm="100000">
                                          <p:val>
                                            <p:strVal val="#ppt_w"/>
                                          </p:val>
                                        </p:tav>
                                      </p:tavLst>
                                    </p:anim>
                                    <p:anim calcmode="lin" valueType="num">
                                      <p:cBhvr additive="base">
                                        <p:cTn dur="500"/>
                                        <p:tgtEl>
                                          <p:spTgt spid="1754"/>
                                        </p:tgtEl>
                                        <p:attrNameLst>
                                          <p:attrName>ppt_h</p:attrName>
                                        </p:attrNameLst>
                                      </p:cBhvr>
                                      <p:tavLst>
                                        <p:tav fmla="" tm="0">
                                          <p:val>
                                            <p:strVal val="0"/>
                                          </p:val>
                                        </p:tav>
                                        <p:tav fmla="" tm="100000">
                                          <p:val>
                                            <p:strVal val="#ppt_h"/>
                                          </p:val>
                                        </p:tav>
                                      </p:tavLst>
                                    </p:anim>
                                  </p:childTnLst>
                                </p:cTn>
                              </p:par>
                            </p:childTnLst>
                          </p:cTn>
                        </p:par>
                        <p:par>
                          <p:cTn fill="hold">
                            <p:stCondLst>
                              <p:cond delay="2600"/>
                            </p:stCondLst>
                            <p:childTnLst>
                              <p:par>
                                <p:cTn fill="hold" nodeType="afterEffect" presetClass="entr" presetID="23" presetSubtype="16">
                                  <p:stCondLst>
                                    <p:cond delay="0"/>
                                  </p:stCondLst>
                                  <p:childTnLst>
                                    <p:set>
                                      <p:cBhvr>
                                        <p:cTn dur="1" fill="hold">
                                          <p:stCondLst>
                                            <p:cond delay="0"/>
                                          </p:stCondLst>
                                        </p:cTn>
                                        <p:tgtEl>
                                          <p:spTgt spid="1759">
                                            <p:txEl>
                                              <p:pRg end="0" st="0"/>
                                            </p:txEl>
                                          </p:spTgt>
                                        </p:tgtEl>
                                        <p:attrNameLst>
                                          <p:attrName>style.visibility</p:attrName>
                                        </p:attrNameLst>
                                      </p:cBhvr>
                                      <p:to>
                                        <p:strVal val="visible"/>
                                      </p:to>
                                    </p:set>
                                    <p:anim calcmode="lin" valueType="num">
                                      <p:cBhvr additive="base">
                                        <p:cTn dur="500"/>
                                        <p:tgtEl>
                                          <p:spTgt spid="175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759">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1759">
                                            <p:txEl>
                                              <p:pRg end="1" st="1"/>
                                            </p:txEl>
                                          </p:spTgt>
                                        </p:tgtEl>
                                        <p:attrNameLst>
                                          <p:attrName>style.visibility</p:attrName>
                                        </p:attrNameLst>
                                      </p:cBhvr>
                                      <p:to>
                                        <p:strVal val="visible"/>
                                      </p:to>
                                    </p:set>
                                    <p:anim calcmode="lin" valueType="num">
                                      <p:cBhvr additive="base">
                                        <p:cTn dur="500"/>
                                        <p:tgtEl>
                                          <p:spTgt spid="1759">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759">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3600"/>
                            </p:stCondLst>
                            <p:childTnLst>
                              <p:par>
                                <p:cTn fill="hold" nodeType="afterEffect" presetClass="entr" presetID="23" presetSubtype="16">
                                  <p:stCondLst>
                                    <p:cond delay="0"/>
                                  </p:stCondLst>
                                  <p:childTnLst>
                                    <p:set>
                                      <p:cBhvr>
                                        <p:cTn dur="1" fill="hold">
                                          <p:stCondLst>
                                            <p:cond delay="0"/>
                                          </p:stCondLst>
                                        </p:cTn>
                                        <p:tgtEl>
                                          <p:spTgt spid="1759">
                                            <p:txEl>
                                              <p:pRg end="2" st="2"/>
                                            </p:txEl>
                                          </p:spTgt>
                                        </p:tgtEl>
                                        <p:attrNameLst>
                                          <p:attrName>style.visibility</p:attrName>
                                        </p:attrNameLst>
                                      </p:cBhvr>
                                      <p:to>
                                        <p:strVal val="visible"/>
                                      </p:to>
                                    </p:set>
                                    <p:anim calcmode="lin" valueType="num">
                                      <p:cBhvr additive="base">
                                        <p:cTn dur="500"/>
                                        <p:tgtEl>
                                          <p:spTgt spid="1759">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759">
                                            <p:txEl>
                                              <p:pRg end="2" st="2"/>
                                            </p:txEl>
                                          </p:spTgt>
                                        </p:tgtEl>
                                        <p:attrNameLst>
                                          <p:attrName>ppt_h</p:attrName>
                                        </p:attrNameLst>
                                      </p:cBhvr>
                                      <p:tavLst>
                                        <p:tav fmla="" tm="0">
                                          <p:val>
                                            <p:strVal val="0"/>
                                          </p:val>
                                        </p:tav>
                                        <p:tav fmla="" tm="100000">
                                          <p:val>
                                            <p:strVal val="#ppt_h"/>
                                          </p:val>
                                        </p:tav>
                                      </p:tavLst>
                                    </p:anim>
                                  </p:childTnLst>
                                </p:cTn>
                              </p:par>
                            </p:childTnLst>
                          </p:cTn>
                        </p:par>
                        <p:par>
                          <p:cTn fill="hold">
                            <p:stCondLst>
                              <p:cond delay="4100"/>
                            </p:stCondLst>
                            <p:childTnLst>
                              <p:par>
                                <p:cTn fill="hold" nodeType="afterEffect" presetClass="entr" presetID="23" presetSubtype="16">
                                  <p:stCondLst>
                                    <p:cond delay="0"/>
                                  </p:stCondLst>
                                  <p:childTnLst>
                                    <p:set>
                                      <p:cBhvr>
                                        <p:cTn dur="1" fill="hold">
                                          <p:stCondLst>
                                            <p:cond delay="0"/>
                                          </p:stCondLst>
                                        </p:cTn>
                                        <p:tgtEl>
                                          <p:spTgt spid="1733"/>
                                        </p:tgtEl>
                                        <p:attrNameLst>
                                          <p:attrName>style.visibility</p:attrName>
                                        </p:attrNameLst>
                                      </p:cBhvr>
                                      <p:to>
                                        <p:strVal val="visible"/>
                                      </p:to>
                                    </p:set>
                                    <p:anim calcmode="lin" valueType="num">
                                      <p:cBhvr additive="base">
                                        <p:cTn dur="500"/>
                                        <p:tgtEl>
                                          <p:spTgt spid="1733"/>
                                        </p:tgtEl>
                                        <p:attrNameLst>
                                          <p:attrName>ppt_w</p:attrName>
                                        </p:attrNameLst>
                                      </p:cBhvr>
                                      <p:tavLst>
                                        <p:tav fmla="" tm="0">
                                          <p:val>
                                            <p:strVal val="0"/>
                                          </p:val>
                                        </p:tav>
                                        <p:tav fmla="" tm="100000">
                                          <p:val>
                                            <p:strVal val="#ppt_w"/>
                                          </p:val>
                                        </p:tav>
                                      </p:tavLst>
                                    </p:anim>
                                    <p:anim calcmode="lin" valueType="num">
                                      <p:cBhvr additive="base">
                                        <p:cTn dur="500"/>
                                        <p:tgtEl>
                                          <p:spTgt spid="17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737"/>
                                        </p:tgtEl>
                                        <p:attrNameLst>
                                          <p:attrName>style.visibility</p:attrName>
                                        </p:attrNameLst>
                                      </p:cBhvr>
                                      <p:to>
                                        <p:strVal val="visible"/>
                                      </p:to>
                                    </p:set>
                                    <p:anim calcmode="lin" valueType="num">
                                      <p:cBhvr additive="base">
                                        <p:cTn dur="500"/>
                                        <p:tgtEl>
                                          <p:spTgt spid="1737"/>
                                        </p:tgtEl>
                                        <p:attrNameLst>
                                          <p:attrName>ppt_w</p:attrName>
                                        </p:attrNameLst>
                                      </p:cBhvr>
                                      <p:tavLst>
                                        <p:tav fmla="" tm="0">
                                          <p:val>
                                            <p:strVal val="0"/>
                                          </p:val>
                                        </p:tav>
                                        <p:tav fmla="" tm="100000">
                                          <p:val>
                                            <p:strVal val="#ppt_w"/>
                                          </p:val>
                                        </p:tav>
                                      </p:tavLst>
                                    </p:anim>
                                    <p:anim calcmode="lin" valueType="num">
                                      <p:cBhvr additive="base">
                                        <p:cTn dur="500"/>
                                        <p:tgtEl>
                                          <p:spTgt spid="17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g2ce2eb8d565_0_319"/>
          <p:cNvPicPr preferRelativeResize="0"/>
          <p:nvPr/>
        </p:nvPicPr>
        <p:blipFill>
          <a:blip r:embed="rId3">
            <a:alphaModFix/>
          </a:blip>
          <a:stretch>
            <a:fillRect/>
          </a:stretch>
        </p:blipFill>
        <p:spPr>
          <a:xfrm>
            <a:off x="5023500" y="288125"/>
            <a:ext cx="2949451" cy="4424149"/>
          </a:xfrm>
          <a:prstGeom prst="rect">
            <a:avLst/>
          </a:prstGeom>
          <a:noFill/>
          <a:ln>
            <a:noFill/>
          </a:ln>
        </p:spPr>
      </p:pic>
      <p:sp>
        <p:nvSpPr>
          <p:cNvPr id="1899" name="Google Shape;1899;g2ce2eb8d565_0_319"/>
          <p:cNvSpPr txBox="1"/>
          <p:nvPr>
            <p:ph type="title"/>
          </p:nvPr>
        </p:nvSpPr>
        <p:spPr>
          <a:xfrm>
            <a:off x="833775" y="1476550"/>
            <a:ext cx="39663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100"/>
              <a:t>Check for Linearity between variables using Scatter plot</a:t>
            </a:r>
            <a:endParaRPr sz="3100"/>
          </a:p>
        </p:txBody>
      </p:sp>
      <p:sp>
        <p:nvSpPr>
          <p:cNvPr id="1900" name="Google Shape;1900;g2ce2eb8d565_0_319"/>
          <p:cNvSpPr/>
          <p:nvPr/>
        </p:nvSpPr>
        <p:spPr>
          <a:xfrm>
            <a:off x="3093221" y="7588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1" name="Google Shape;1901;g2ce2eb8d565_0_319"/>
          <p:cNvSpPr/>
          <p:nvPr/>
        </p:nvSpPr>
        <p:spPr>
          <a:xfrm>
            <a:off x="4045164" y="10808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02" name="Google Shape;1902;g2ce2eb8d565_0_319"/>
          <p:cNvPicPr preferRelativeResize="0"/>
          <p:nvPr/>
        </p:nvPicPr>
        <p:blipFill rotWithShape="1">
          <a:blip r:embed="rId4">
            <a:alphaModFix/>
          </a:blip>
          <a:srcRect b="0" l="0" r="0" t="0"/>
          <a:stretch/>
        </p:blipFill>
        <p:spPr>
          <a:xfrm>
            <a:off x="676465" y="970656"/>
            <a:ext cx="358184" cy="358184"/>
          </a:xfrm>
          <a:prstGeom prst="rect">
            <a:avLst/>
          </a:prstGeom>
          <a:noFill/>
          <a:ln>
            <a:noFill/>
          </a:ln>
        </p:spPr>
      </p:pic>
      <p:pic>
        <p:nvPicPr>
          <p:cNvPr id="1903" name="Google Shape;1903;g2ce2eb8d565_0_319"/>
          <p:cNvPicPr preferRelativeResize="0"/>
          <p:nvPr/>
        </p:nvPicPr>
        <p:blipFill rotWithShape="1">
          <a:blip r:embed="rId5">
            <a:alphaModFix/>
          </a:blip>
          <a:srcRect b="0" l="0" r="0" t="0"/>
          <a:stretch/>
        </p:blipFill>
        <p:spPr>
          <a:xfrm>
            <a:off x="4724491" y="641013"/>
            <a:ext cx="358184" cy="358184"/>
          </a:xfrm>
          <a:prstGeom prst="rect">
            <a:avLst/>
          </a:prstGeom>
          <a:noFill/>
          <a:ln>
            <a:noFill/>
          </a:ln>
        </p:spPr>
      </p:pic>
      <p:sp>
        <p:nvSpPr>
          <p:cNvPr id="1904" name="Google Shape;1904;g2ce2eb8d565_0_319"/>
          <p:cNvSpPr txBox="1"/>
          <p:nvPr>
            <p:ph idx="1" type="body"/>
          </p:nvPr>
        </p:nvSpPr>
        <p:spPr>
          <a:xfrm>
            <a:off x="758200" y="2763350"/>
            <a:ext cx="3966300" cy="1390500"/>
          </a:xfrm>
          <a:prstGeom prst="rect">
            <a:avLst/>
          </a:prstGeom>
          <a:noFill/>
          <a:ln>
            <a:noFill/>
          </a:ln>
        </p:spPr>
        <p:txBody>
          <a:bodyPr anchorCtr="0" anchor="t" bIns="45700" lIns="91425" spcFirstLastPara="1" rIns="91425" wrap="square" tIns="45700">
            <a:noAutofit/>
          </a:bodyPr>
          <a:lstStyle/>
          <a:p>
            <a:pPr indent="-306705" lvl="0" marL="457200" rtl="0" algn="l">
              <a:lnSpc>
                <a:spcPct val="105000"/>
              </a:lnSpc>
              <a:spcBef>
                <a:spcPts val="1200"/>
              </a:spcBef>
              <a:spcAft>
                <a:spcPts val="0"/>
              </a:spcAft>
              <a:buClr>
                <a:srgbClr val="695D46"/>
              </a:buClr>
              <a:buSzPts val="1230"/>
              <a:buFont typeface="Comic Sans MS"/>
              <a:buChar char="●"/>
            </a:pPr>
            <a:r>
              <a:rPr lang="es-ES" sz="1230">
                <a:solidFill>
                  <a:srgbClr val="695D46"/>
                </a:solidFill>
                <a:latin typeface="Comic Sans MS"/>
                <a:ea typeface="Comic Sans MS"/>
                <a:cs typeface="Comic Sans MS"/>
                <a:sym typeface="Comic Sans MS"/>
              </a:rPr>
              <a:t>The relationship between cement and dependent variable seems to have a positive trend</a:t>
            </a:r>
            <a:endParaRPr sz="1230">
              <a:solidFill>
                <a:srgbClr val="695D46"/>
              </a:solidFill>
              <a:latin typeface="Comic Sans MS"/>
              <a:ea typeface="Comic Sans MS"/>
              <a:cs typeface="Comic Sans MS"/>
              <a:sym typeface="Comic Sans MS"/>
            </a:endParaRPr>
          </a:p>
          <a:p>
            <a:pPr indent="-306705" lvl="0" marL="457200" rtl="0" algn="l">
              <a:lnSpc>
                <a:spcPct val="105000"/>
              </a:lnSpc>
              <a:spcBef>
                <a:spcPts val="0"/>
              </a:spcBef>
              <a:spcAft>
                <a:spcPts val="0"/>
              </a:spcAft>
              <a:buClr>
                <a:srgbClr val="695D46"/>
              </a:buClr>
              <a:buSzPts val="1230"/>
              <a:buFont typeface="Comic Sans MS"/>
              <a:buChar char="●"/>
            </a:pPr>
            <a:r>
              <a:rPr lang="es-ES" sz="1230">
                <a:solidFill>
                  <a:srgbClr val="695D46"/>
                </a:solidFill>
                <a:latin typeface="Comic Sans MS"/>
                <a:ea typeface="Comic Sans MS"/>
                <a:cs typeface="Comic Sans MS"/>
                <a:sym typeface="Comic Sans MS"/>
              </a:rPr>
              <a:t>The remaining plots </a:t>
            </a:r>
            <a:r>
              <a:rPr b="1" lang="es-ES" sz="1230">
                <a:solidFill>
                  <a:srgbClr val="695D46"/>
                </a:solidFill>
                <a:latin typeface="Comic Sans MS"/>
                <a:ea typeface="Comic Sans MS"/>
                <a:cs typeface="Comic Sans MS"/>
                <a:sym typeface="Comic Sans MS"/>
              </a:rPr>
              <a:t>show a lot of dispersion</a:t>
            </a:r>
            <a:r>
              <a:rPr lang="es-ES" sz="1230">
                <a:solidFill>
                  <a:srgbClr val="695D46"/>
                </a:solidFill>
                <a:latin typeface="Comic Sans MS"/>
                <a:ea typeface="Comic Sans MS"/>
                <a:cs typeface="Comic Sans MS"/>
                <a:sym typeface="Comic Sans MS"/>
              </a:rPr>
              <a:t> and </a:t>
            </a:r>
            <a:r>
              <a:rPr b="1" lang="es-ES" sz="1230">
                <a:solidFill>
                  <a:srgbClr val="695D46"/>
                </a:solidFill>
                <a:latin typeface="Comic Sans MS"/>
                <a:ea typeface="Comic Sans MS"/>
                <a:cs typeface="Comic Sans MS"/>
                <a:sym typeface="Comic Sans MS"/>
              </a:rPr>
              <a:t>do not display a clear linear trend</a:t>
            </a:r>
            <a:r>
              <a:rPr lang="es-ES" sz="1230">
                <a:solidFill>
                  <a:srgbClr val="695D46"/>
                </a:solidFill>
                <a:latin typeface="Comic Sans MS"/>
                <a:ea typeface="Comic Sans MS"/>
                <a:cs typeface="Comic Sans MS"/>
                <a:sym typeface="Comic Sans MS"/>
              </a:rPr>
              <a:t>, </a:t>
            </a:r>
            <a:r>
              <a:rPr lang="es-ES" sz="1230">
                <a:solidFill>
                  <a:srgbClr val="695D46"/>
                </a:solidFill>
                <a:latin typeface="Comic Sans MS"/>
                <a:ea typeface="Comic Sans MS"/>
                <a:cs typeface="Comic Sans MS"/>
                <a:sym typeface="Comic Sans MS"/>
              </a:rPr>
              <a:t>which makes it difficult to assess linearity just from the scatter plot.</a:t>
            </a:r>
            <a:endParaRPr sz="1230">
              <a:solidFill>
                <a:srgbClr val="695D46"/>
              </a:solidFill>
              <a:latin typeface="Comic Sans MS"/>
              <a:ea typeface="Comic Sans MS"/>
              <a:cs typeface="Comic Sans MS"/>
              <a:sym typeface="Comic Sans MS"/>
            </a:endParaRPr>
          </a:p>
          <a:p>
            <a:pPr indent="-306705" lvl="0" marL="457200" rtl="0" algn="l">
              <a:lnSpc>
                <a:spcPct val="105000"/>
              </a:lnSpc>
              <a:spcBef>
                <a:spcPts val="0"/>
              </a:spcBef>
              <a:spcAft>
                <a:spcPts val="0"/>
              </a:spcAft>
              <a:buClr>
                <a:srgbClr val="695D46"/>
              </a:buClr>
              <a:buSzPts val="1230"/>
              <a:buFont typeface="Comic Sans MS"/>
              <a:buChar char="●"/>
            </a:pPr>
            <a:r>
              <a:rPr b="1" lang="es-ES" sz="1230">
                <a:solidFill>
                  <a:srgbClr val="695D46"/>
                </a:solidFill>
                <a:latin typeface="Comic Sans MS"/>
                <a:ea typeface="Comic Sans MS"/>
                <a:cs typeface="Comic Sans MS"/>
                <a:sym typeface="Comic Sans MS"/>
              </a:rPr>
              <a:t>Further analysis and tests needed! </a:t>
            </a:r>
            <a:endParaRPr b="1" sz="1230">
              <a:solidFill>
                <a:srgbClr val="695D46"/>
              </a:solidFill>
              <a:latin typeface="Comic Sans MS"/>
              <a:ea typeface="Comic Sans MS"/>
              <a:cs typeface="Comic Sans MS"/>
              <a:sym typeface="Comic Sans MS"/>
            </a:endParaRPr>
          </a:p>
          <a:p>
            <a:pPr indent="0" lvl="0" marL="0" rtl="0" algn="l">
              <a:lnSpc>
                <a:spcPct val="80000"/>
              </a:lnSpc>
              <a:spcBef>
                <a:spcPts val="1200"/>
              </a:spcBef>
              <a:spcAft>
                <a:spcPts val="0"/>
              </a:spcAft>
              <a:buClr>
                <a:schemeClr val="dk1"/>
              </a:buClr>
              <a:buSzPts val="1085"/>
              <a:buNone/>
            </a:pPr>
            <a:r>
              <a:t/>
            </a:r>
            <a:endParaRPr sz="1230">
              <a:solidFill>
                <a:srgbClr val="695D4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500"/>
                                        <p:tgtEl>
                                          <p:spTgt spid="189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02"/>
                                        </p:tgtEl>
                                        <p:attrNameLst>
                                          <p:attrName>style.visibility</p:attrName>
                                        </p:attrNameLst>
                                      </p:cBhvr>
                                      <p:to>
                                        <p:strVal val="visible"/>
                                      </p:to>
                                    </p:set>
                                    <p:anim calcmode="lin" valueType="num">
                                      <p:cBhvr additive="base">
                                        <p:cTn dur="500"/>
                                        <p:tgtEl>
                                          <p:spTgt spid="1902"/>
                                        </p:tgtEl>
                                        <p:attrNameLst>
                                          <p:attrName>ppt_w</p:attrName>
                                        </p:attrNameLst>
                                      </p:cBhvr>
                                      <p:tavLst>
                                        <p:tav fmla="" tm="0">
                                          <p:val>
                                            <p:strVal val="0"/>
                                          </p:val>
                                        </p:tav>
                                        <p:tav fmla="" tm="100000">
                                          <p:val>
                                            <p:strVal val="#ppt_w"/>
                                          </p:val>
                                        </p:tav>
                                      </p:tavLst>
                                    </p:anim>
                                    <p:anim calcmode="lin" valueType="num">
                                      <p:cBhvr additive="base">
                                        <p:cTn dur="500"/>
                                        <p:tgtEl>
                                          <p:spTgt spid="190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500"/>
                                        <p:tgtEl>
                                          <p:spTgt spid="1900"/>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par>
                                <p:cTn fill="hold" nodeType="withEffect" presetClass="entr" presetID="23" presetSubtype="16">
                                  <p:stCondLst>
                                    <p:cond delay="0"/>
                                  </p:stCondLst>
                                  <p:childTnLst>
                                    <p:set>
                                      <p:cBhvr>
                                        <p:cTn dur="1" fill="hold">
                                          <p:stCondLst>
                                            <p:cond delay="0"/>
                                          </p:stCondLst>
                                        </p:cTn>
                                        <p:tgtEl>
                                          <p:spTgt spid="1903"/>
                                        </p:tgtEl>
                                        <p:attrNameLst>
                                          <p:attrName>style.visibility</p:attrName>
                                        </p:attrNameLst>
                                      </p:cBhvr>
                                      <p:to>
                                        <p:strVal val="visible"/>
                                      </p:to>
                                    </p:set>
                                    <p:anim calcmode="lin" valueType="num">
                                      <p:cBhvr additive="base">
                                        <p:cTn dur="500"/>
                                        <p:tgtEl>
                                          <p:spTgt spid="1903"/>
                                        </p:tgtEl>
                                        <p:attrNameLst>
                                          <p:attrName>ppt_w</p:attrName>
                                        </p:attrNameLst>
                                      </p:cBhvr>
                                      <p:tavLst>
                                        <p:tav fmla="" tm="0">
                                          <p:val>
                                            <p:strVal val="0"/>
                                          </p:val>
                                        </p:tav>
                                        <p:tav fmla="" tm="100000">
                                          <p:val>
                                            <p:strVal val="#ppt_w"/>
                                          </p:val>
                                        </p:tav>
                                      </p:tavLst>
                                    </p:anim>
                                    <p:anim calcmode="lin" valueType="num">
                                      <p:cBhvr additive="base">
                                        <p:cTn dur="500"/>
                                        <p:tgtEl>
                                          <p:spTgt spid="190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pic>
        <p:nvPicPr>
          <p:cNvPr id="1909" name="Google Shape;1909;p4"/>
          <p:cNvPicPr preferRelativeResize="0"/>
          <p:nvPr/>
        </p:nvPicPr>
        <p:blipFill rotWithShape="1">
          <a:blip r:embed="rId3">
            <a:alphaModFix/>
          </a:blip>
          <a:srcRect b="0" l="0" r="0" t="0"/>
          <a:stretch/>
        </p:blipFill>
        <p:spPr>
          <a:xfrm rot="447508">
            <a:off x="4148919" y="2433079"/>
            <a:ext cx="3018692" cy="754673"/>
          </a:xfrm>
          <a:prstGeom prst="rect">
            <a:avLst/>
          </a:prstGeom>
          <a:noFill/>
          <a:ln>
            <a:noFill/>
          </a:ln>
        </p:spPr>
      </p:pic>
      <p:sp>
        <p:nvSpPr>
          <p:cNvPr id="1910" name="Google Shape;1910;p4"/>
          <p:cNvSpPr txBox="1"/>
          <p:nvPr>
            <p:ph type="title"/>
          </p:nvPr>
        </p:nvSpPr>
        <p:spPr>
          <a:xfrm>
            <a:off x="1300524" y="2240347"/>
            <a:ext cx="6542952" cy="64855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a:t>Diagnostic tests</a:t>
            </a:r>
            <a:endParaRPr/>
          </a:p>
        </p:txBody>
      </p:sp>
      <p:sp>
        <p:nvSpPr>
          <p:cNvPr id="1911" name="Google Shape;1911;p4"/>
          <p:cNvSpPr txBox="1"/>
          <p:nvPr>
            <p:ph idx="2" type="body"/>
          </p:nvPr>
        </p:nvSpPr>
        <p:spPr>
          <a:xfrm>
            <a:off x="3320376" y="1509592"/>
            <a:ext cx="2503248" cy="50024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02</a:t>
            </a:r>
            <a:endParaRPr/>
          </a:p>
        </p:txBody>
      </p:sp>
      <p:pic>
        <p:nvPicPr>
          <p:cNvPr id="1912" name="Google Shape;1912;p4"/>
          <p:cNvPicPr preferRelativeResize="0"/>
          <p:nvPr/>
        </p:nvPicPr>
        <p:blipFill rotWithShape="1">
          <a:blip r:embed="rId4">
            <a:alphaModFix/>
          </a:blip>
          <a:srcRect b="0" l="0" r="0" t="0"/>
          <a:stretch/>
        </p:blipFill>
        <p:spPr>
          <a:xfrm>
            <a:off x="5093803" y="1121028"/>
            <a:ext cx="370553" cy="500246"/>
          </a:xfrm>
          <a:prstGeom prst="rect">
            <a:avLst/>
          </a:prstGeom>
          <a:noFill/>
          <a:ln>
            <a:noFill/>
          </a:ln>
        </p:spPr>
      </p:pic>
      <p:sp>
        <p:nvSpPr>
          <p:cNvPr id="1913" name="Google Shape;1913;p4"/>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14" name="Google Shape;1914;p4"/>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915" name="Google Shape;1915;p4"/>
          <p:cNvGrpSpPr/>
          <p:nvPr/>
        </p:nvGrpSpPr>
        <p:grpSpPr>
          <a:xfrm>
            <a:off x="7934706" y="918079"/>
            <a:ext cx="413725" cy="193850"/>
            <a:chOff x="2240475" y="3205350"/>
            <a:chExt cx="413725" cy="193850"/>
          </a:xfrm>
        </p:grpSpPr>
        <p:sp>
          <p:nvSpPr>
            <p:cNvPr id="1916" name="Google Shape;1916;p4"/>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17" name="Google Shape;1917;p4"/>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18" name="Google Shape;1918;p4"/>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919" name="Google Shape;1919;p4"/>
          <p:cNvGrpSpPr/>
          <p:nvPr/>
        </p:nvGrpSpPr>
        <p:grpSpPr>
          <a:xfrm rot="-2029066">
            <a:off x="1299927" y="866227"/>
            <a:ext cx="161681" cy="272111"/>
            <a:chOff x="3450975" y="853900"/>
            <a:chExt cx="2529325" cy="4256900"/>
          </a:xfrm>
        </p:grpSpPr>
        <p:sp>
          <p:nvSpPr>
            <p:cNvPr id="1920" name="Google Shape;1920;p4"/>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21" name="Google Shape;1921;p4"/>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922" name="Google Shape;1922;p4"/>
          <p:cNvGrpSpPr/>
          <p:nvPr/>
        </p:nvGrpSpPr>
        <p:grpSpPr>
          <a:xfrm rot="-2029066">
            <a:off x="829806" y="641701"/>
            <a:ext cx="823952" cy="373508"/>
            <a:chOff x="1555926" y="625900"/>
            <a:chExt cx="1525988" cy="691750"/>
          </a:xfrm>
        </p:grpSpPr>
        <p:sp>
          <p:nvSpPr>
            <p:cNvPr id="1923" name="Google Shape;1923;p4"/>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24" name="Google Shape;1924;p4"/>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25" name="Google Shape;1925;p4"/>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26" name="Google Shape;1926;p4"/>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927" name="Google Shape;1927;p4"/>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928" name="Google Shape;1928;p4"/>
          <p:cNvPicPr preferRelativeResize="0"/>
          <p:nvPr/>
        </p:nvPicPr>
        <p:blipFill rotWithShape="1">
          <a:blip r:embed="rId5">
            <a:alphaModFix/>
          </a:blip>
          <a:srcRect b="0" l="0" r="0" t="0"/>
          <a:stretch/>
        </p:blipFill>
        <p:spPr>
          <a:xfrm>
            <a:off x="1356487" y="2352670"/>
            <a:ext cx="409575" cy="438150"/>
          </a:xfrm>
          <a:prstGeom prst="rect">
            <a:avLst/>
          </a:prstGeom>
          <a:noFill/>
          <a:ln>
            <a:noFill/>
          </a:ln>
        </p:spPr>
      </p:pic>
      <p:pic>
        <p:nvPicPr>
          <p:cNvPr id="1929" name="Google Shape;1929;p4"/>
          <p:cNvPicPr preferRelativeResize="0"/>
          <p:nvPr/>
        </p:nvPicPr>
        <p:blipFill rotWithShape="1">
          <a:blip r:embed="rId5">
            <a:alphaModFix/>
          </a:blip>
          <a:srcRect b="0" l="0" r="0" t="0"/>
          <a:stretch/>
        </p:blipFill>
        <p:spPr>
          <a:xfrm flipH="1">
            <a:off x="7433888" y="2352684"/>
            <a:ext cx="409575" cy="438150"/>
          </a:xfrm>
          <a:prstGeom prst="rect">
            <a:avLst/>
          </a:prstGeom>
          <a:noFill/>
          <a:ln>
            <a:noFill/>
          </a:ln>
        </p:spPr>
      </p:pic>
      <p:pic>
        <p:nvPicPr>
          <p:cNvPr id="1930" name="Google Shape;1930;p4"/>
          <p:cNvPicPr preferRelativeResize="0"/>
          <p:nvPr/>
        </p:nvPicPr>
        <p:blipFill rotWithShape="1">
          <a:blip r:embed="rId6">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500"/>
                                        <p:tgtEl>
                                          <p:spTgt spid="190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29"/>
                                        </p:tgtEl>
                                        <p:attrNameLst>
                                          <p:attrName>style.visibility</p:attrName>
                                        </p:attrNameLst>
                                      </p:cBhvr>
                                      <p:to>
                                        <p:strVal val="visible"/>
                                      </p:to>
                                    </p:set>
                                    <p:anim calcmode="lin" valueType="num">
                                      <p:cBhvr additive="base">
                                        <p:cTn dur="500"/>
                                        <p:tgtEl>
                                          <p:spTgt spid="1929"/>
                                        </p:tgtEl>
                                        <p:attrNameLst>
                                          <p:attrName>ppt_w</p:attrName>
                                        </p:attrNameLst>
                                      </p:cBhvr>
                                      <p:tavLst>
                                        <p:tav fmla="" tm="0">
                                          <p:val>
                                            <p:strVal val="0"/>
                                          </p:val>
                                        </p:tav>
                                        <p:tav fmla="" tm="100000">
                                          <p:val>
                                            <p:strVal val="#ppt_w"/>
                                          </p:val>
                                        </p:tav>
                                      </p:tavLst>
                                    </p:anim>
                                    <p:anim calcmode="lin" valueType="num">
                                      <p:cBhvr additive="base">
                                        <p:cTn dur="500"/>
                                        <p:tgtEl>
                                          <p:spTgt spid="19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28"/>
                                        </p:tgtEl>
                                        <p:attrNameLst>
                                          <p:attrName>style.visibility</p:attrName>
                                        </p:attrNameLst>
                                      </p:cBhvr>
                                      <p:to>
                                        <p:strVal val="visible"/>
                                      </p:to>
                                    </p:set>
                                    <p:anim calcmode="lin" valueType="num">
                                      <p:cBhvr additive="base">
                                        <p:cTn dur="500"/>
                                        <p:tgtEl>
                                          <p:spTgt spid="1928"/>
                                        </p:tgtEl>
                                        <p:attrNameLst>
                                          <p:attrName>ppt_w</p:attrName>
                                        </p:attrNameLst>
                                      </p:cBhvr>
                                      <p:tavLst>
                                        <p:tav fmla="" tm="0">
                                          <p:val>
                                            <p:strVal val="0"/>
                                          </p:val>
                                        </p:tav>
                                        <p:tav fmla="" tm="100000">
                                          <p:val>
                                            <p:strVal val="#ppt_w"/>
                                          </p:val>
                                        </p:tav>
                                      </p:tavLst>
                                    </p:anim>
                                    <p:anim calcmode="lin" valueType="num">
                                      <p:cBhvr additive="base">
                                        <p:cTn dur="500"/>
                                        <p:tgtEl>
                                          <p:spTgt spid="192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12"/>
                                        </p:tgtEl>
                                        <p:attrNameLst>
                                          <p:attrName>style.visibility</p:attrName>
                                        </p:attrNameLst>
                                      </p:cBhvr>
                                      <p:to>
                                        <p:strVal val="visible"/>
                                      </p:to>
                                    </p:set>
                                    <p:anim calcmode="lin" valueType="num">
                                      <p:cBhvr additive="base">
                                        <p:cTn dur="500"/>
                                        <p:tgtEl>
                                          <p:spTgt spid="1912"/>
                                        </p:tgtEl>
                                        <p:attrNameLst>
                                          <p:attrName>ppt_w</p:attrName>
                                        </p:attrNameLst>
                                      </p:cBhvr>
                                      <p:tavLst>
                                        <p:tav fmla="" tm="0">
                                          <p:val>
                                            <p:strVal val="0"/>
                                          </p:val>
                                        </p:tav>
                                        <p:tav fmla="" tm="100000">
                                          <p:val>
                                            <p:strVal val="#ppt_w"/>
                                          </p:val>
                                        </p:tav>
                                      </p:tavLst>
                                    </p:anim>
                                    <p:anim calcmode="lin" valueType="num">
                                      <p:cBhvr additive="base">
                                        <p:cTn dur="500"/>
                                        <p:tgtEl>
                                          <p:spTgt spid="191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g2ce34935417_0_71"/>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b="1" lang="es-ES" sz="3500">
                <a:solidFill>
                  <a:schemeClr val="accent4"/>
                </a:solidFill>
              </a:rPr>
              <a:t>Multicollinearity</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a:t>
            </a:r>
            <a:r>
              <a:rPr lang="es-ES" sz="3500">
                <a:solidFill>
                  <a:schemeClr val="accent3"/>
                </a:solidFill>
              </a:rPr>
              <a:t>.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a:t>
            </a:r>
            <a:r>
              <a:rPr lang="es-ES" sz="3500">
                <a:solidFill>
                  <a:schemeClr val="accent3"/>
                </a:solidFill>
              </a:rPr>
              <a:t>.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a:t>
            </a:r>
            <a:r>
              <a:rPr lang="es-ES" sz="3500">
                <a:solidFill>
                  <a:schemeClr val="accent3"/>
                </a:solidFill>
              </a:rPr>
              <a:t>.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a:t>
            </a:r>
            <a:r>
              <a:rPr lang="es-ES" sz="3500">
                <a:solidFill>
                  <a:schemeClr val="accent3"/>
                </a:solidFill>
              </a:rPr>
              <a:t>.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pic>
        <p:nvPicPr>
          <p:cNvPr id="1936" name="Google Shape;1936;g2ce34935417_0_71"/>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1937" name="Google Shape;1937;g2ce34935417_0_71"/>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38" name="Google Shape;1938;g2ce34935417_0_71"/>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6"/>
          <p:cNvSpPr txBox="1"/>
          <p:nvPr>
            <p:ph type="title"/>
          </p:nvPr>
        </p:nvSpPr>
        <p:spPr>
          <a:xfrm>
            <a:off x="723900" y="558168"/>
            <a:ext cx="7696200" cy="715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2800"/>
              <a:buFont typeface="Pacifico"/>
              <a:buNone/>
            </a:pPr>
            <a:r>
              <a:rPr lang="es-ES" sz="3000">
                <a:solidFill>
                  <a:schemeClr val="accent3"/>
                </a:solidFill>
              </a:rPr>
              <a:t>1. </a:t>
            </a:r>
            <a:r>
              <a:rPr lang="es-ES" sz="3000">
                <a:solidFill>
                  <a:schemeClr val="dk1"/>
                </a:solidFill>
              </a:rPr>
              <a:t>Multicollinearity- </a:t>
            </a:r>
            <a:r>
              <a:rPr lang="es-ES" sz="3000"/>
              <a:t>Correlation Matrix</a:t>
            </a:r>
            <a:endParaRPr sz="3000"/>
          </a:p>
        </p:txBody>
      </p:sp>
      <p:grpSp>
        <p:nvGrpSpPr>
          <p:cNvPr id="1944" name="Google Shape;1944;p6"/>
          <p:cNvGrpSpPr/>
          <p:nvPr/>
        </p:nvGrpSpPr>
        <p:grpSpPr>
          <a:xfrm flipH="1" rot="-4275180">
            <a:off x="7717271" y="517681"/>
            <a:ext cx="293751" cy="300443"/>
            <a:chOff x="439233" y="3859358"/>
            <a:chExt cx="477294" cy="488166"/>
          </a:xfrm>
        </p:grpSpPr>
        <p:sp>
          <p:nvSpPr>
            <p:cNvPr id="1945" name="Google Shape;1945;p6"/>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46" name="Google Shape;1946;p6"/>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947" name="Google Shape;1947;p6"/>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1948" name="Google Shape;1948;p6"/>
          <p:cNvPicPr preferRelativeResize="0"/>
          <p:nvPr/>
        </p:nvPicPr>
        <p:blipFill rotWithShape="1">
          <a:blip r:embed="rId3">
            <a:alphaModFix/>
          </a:blip>
          <a:srcRect b="0" l="0" r="0" t="0"/>
          <a:stretch/>
        </p:blipFill>
        <p:spPr>
          <a:xfrm>
            <a:off x="990343" y="4027186"/>
            <a:ext cx="256843" cy="319318"/>
          </a:xfrm>
          <a:prstGeom prst="rect">
            <a:avLst/>
          </a:prstGeom>
          <a:noFill/>
          <a:ln>
            <a:noFill/>
          </a:ln>
        </p:spPr>
      </p:pic>
      <p:sp>
        <p:nvSpPr>
          <p:cNvPr id="1949" name="Google Shape;1949;p6"/>
          <p:cNvSpPr/>
          <p:nvPr/>
        </p:nvSpPr>
        <p:spPr>
          <a:xfrm>
            <a:off x="8110767" y="4205006"/>
            <a:ext cx="152700" cy="152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descr="A chart with numbers and a bar chart&#10;&#10;Description automatically generated with medium confidence" id="1950" name="Google Shape;1950;p6"/>
          <p:cNvPicPr preferRelativeResize="0"/>
          <p:nvPr/>
        </p:nvPicPr>
        <p:blipFill rotWithShape="1">
          <a:blip r:embed="rId4">
            <a:alphaModFix/>
          </a:blip>
          <a:srcRect b="0" l="0" r="0" t="0"/>
          <a:stretch/>
        </p:blipFill>
        <p:spPr>
          <a:xfrm>
            <a:off x="4069268" y="1273721"/>
            <a:ext cx="4257767" cy="3311599"/>
          </a:xfrm>
          <a:prstGeom prst="rect">
            <a:avLst/>
          </a:prstGeom>
          <a:noFill/>
          <a:ln>
            <a:noFill/>
          </a:ln>
        </p:spPr>
      </p:pic>
      <p:sp>
        <p:nvSpPr>
          <p:cNvPr id="1951" name="Google Shape;1951;p6"/>
          <p:cNvSpPr txBox="1"/>
          <p:nvPr/>
        </p:nvSpPr>
        <p:spPr>
          <a:xfrm>
            <a:off x="816964" y="1555383"/>
            <a:ext cx="3026700" cy="246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s-ES" sz="1400" u="none" cap="none" strike="noStrike">
                <a:solidFill>
                  <a:srgbClr val="695D46"/>
                </a:solidFill>
                <a:latin typeface="Comic Sans MS"/>
                <a:ea typeface="Comic Sans MS"/>
                <a:cs typeface="Comic Sans MS"/>
                <a:sym typeface="Comic Sans MS"/>
              </a:rPr>
              <a:t>We start </a:t>
            </a:r>
            <a:r>
              <a:rPr lang="es-ES">
                <a:solidFill>
                  <a:srgbClr val="695D46"/>
                </a:solidFill>
                <a:latin typeface="Comic Sans MS"/>
                <a:ea typeface="Comic Sans MS"/>
                <a:cs typeface="Comic Sans MS"/>
                <a:sym typeface="Comic Sans MS"/>
              </a:rPr>
              <a:t>with</a:t>
            </a:r>
            <a:r>
              <a:rPr i="0" lang="es-ES" sz="1400" u="none" cap="none" strike="noStrike">
                <a:solidFill>
                  <a:srgbClr val="695D46"/>
                </a:solidFill>
                <a:latin typeface="Comic Sans MS"/>
                <a:ea typeface="Comic Sans MS"/>
                <a:cs typeface="Comic Sans MS"/>
                <a:sym typeface="Comic Sans MS"/>
              </a:rPr>
              <a:t> </a:t>
            </a:r>
            <a:r>
              <a:rPr lang="es-ES">
                <a:solidFill>
                  <a:srgbClr val="695D46"/>
                </a:solidFill>
                <a:latin typeface="Comic Sans MS"/>
                <a:ea typeface="Comic Sans MS"/>
                <a:cs typeface="Comic Sans MS"/>
                <a:sym typeface="Comic Sans MS"/>
              </a:rPr>
              <a:t>addressing </a:t>
            </a:r>
            <a:r>
              <a:rPr b="1" i="1" lang="es-ES">
                <a:solidFill>
                  <a:srgbClr val="695D46"/>
                </a:solidFill>
                <a:latin typeface="Comic Sans MS"/>
                <a:ea typeface="Comic Sans MS"/>
                <a:cs typeface="Comic Sans MS"/>
                <a:sym typeface="Comic Sans MS"/>
              </a:rPr>
              <a:t>multicollinearity</a:t>
            </a:r>
            <a:r>
              <a:rPr b="1" i="0" lang="es-ES" sz="1400" u="none" cap="none" strike="noStrike">
                <a:solidFill>
                  <a:srgbClr val="695D46"/>
                </a:solidFill>
                <a:latin typeface="Comic Sans MS"/>
                <a:ea typeface="Comic Sans MS"/>
                <a:cs typeface="Comic Sans MS"/>
                <a:sym typeface="Comic Sans MS"/>
              </a:rPr>
              <a:t> </a:t>
            </a:r>
            <a:r>
              <a:rPr i="0" lang="es-ES" sz="1400" u="none" cap="none" strike="noStrike">
                <a:solidFill>
                  <a:srgbClr val="695D46"/>
                </a:solidFill>
                <a:latin typeface="Comic Sans MS"/>
                <a:ea typeface="Comic Sans MS"/>
                <a:cs typeface="Comic Sans MS"/>
                <a:sym typeface="Comic Sans MS"/>
              </a:rPr>
              <a:t>issue, since it may involve dropping independent variable, which would affect later analysis. </a:t>
            </a:r>
            <a:endParaRPr>
              <a:solidFill>
                <a:srgbClr val="695D46"/>
              </a:solidFill>
              <a:latin typeface="Comic Sans MS"/>
              <a:ea typeface="Comic Sans MS"/>
              <a:cs typeface="Comic Sans MS"/>
              <a:sym typeface="Comic Sans MS"/>
            </a:endParaRPr>
          </a:p>
          <a:p>
            <a:pPr indent="0" lvl="0" marL="0" marR="0" rtl="0" algn="l">
              <a:spcBef>
                <a:spcPts val="0"/>
              </a:spcBef>
              <a:spcAft>
                <a:spcPts val="0"/>
              </a:spcAft>
              <a:buNone/>
            </a:pPr>
            <a:r>
              <a:t/>
            </a:r>
            <a:endParaRPr sz="1400">
              <a:solidFill>
                <a:srgbClr val="695D46"/>
              </a:solidFill>
              <a:latin typeface="Comic Sans MS"/>
              <a:ea typeface="Comic Sans MS"/>
              <a:cs typeface="Comic Sans MS"/>
              <a:sym typeface="Comic Sans MS"/>
            </a:endParaRPr>
          </a:p>
          <a:p>
            <a:pPr indent="0" lvl="0" marL="0" marR="0" rtl="0" algn="l">
              <a:spcBef>
                <a:spcPts val="0"/>
              </a:spcBef>
              <a:spcAft>
                <a:spcPts val="0"/>
              </a:spcAft>
              <a:buNone/>
            </a:pPr>
            <a:r>
              <a:rPr lang="es-ES" sz="1400">
                <a:solidFill>
                  <a:srgbClr val="695D46"/>
                </a:solidFill>
                <a:latin typeface="Comic Sans MS"/>
                <a:ea typeface="Comic Sans MS"/>
                <a:cs typeface="Comic Sans MS"/>
                <a:sym typeface="Comic Sans MS"/>
              </a:rPr>
              <a:t>As you can see from the graph, there are high correlations among</a:t>
            </a:r>
            <a:endParaRPr>
              <a:solidFill>
                <a:srgbClr val="695D46"/>
              </a:solidFill>
              <a:latin typeface="Comic Sans MS"/>
              <a:ea typeface="Comic Sans MS"/>
              <a:cs typeface="Comic Sans MS"/>
              <a:sym typeface="Comic Sans MS"/>
            </a:endParaRPr>
          </a:p>
          <a:p>
            <a:pPr indent="0" lvl="0" marL="0" marR="0" rtl="0" algn="l">
              <a:spcBef>
                <a:spcPts val="0"/>
              </a:spcBef>
              <a:spcAft>
                <a:spcPts val="0"/>
              </a:spcAft>
              <a:buNone/>
            </a:pPr>
            <a:r>
              <a:rPr lang="es-ES" sz="1400">
                <a:solidFill>
                  <a:srgbClr val="695D46"/>
                </a:solidFill>
                <a:latin typeface="Comic Sans MS"/>
                <a:ea typeface="Comic Sans MS"/>
                <a:cs typeface="Comic Sans MS"/>
                <a:sym typeface="Comic Sans MS"/>
              </a:rPr>
              <a:t>1. </a:t>
            </a:r>
            <a:r>
              <a:rPr b="1" i="1" lang="es-ES" sz="1400">
                <a:solidFill>
                  <a:schemeClr val="dk2"/>
                </a:solidFill>
                <a:latin typeface="Comic Sans MS"/>
                <a:ea typeface="Comic Sans MS"/>
                <a:cs typeface="Comic Sans MS"/>
                <a:sym typeface="Comic Sans MS"/>
              </a:rPr>
              <a:t>Superplasticizer</a:t>
            </a:r>
            <a:r>
              <a:rPr b="1" lang="es-ES" sz="1400">
                <a:solidFill>
                  <a:schemeClr val="dk2"/>
                </a:solidFill>
                <a:latin typeface="Comic Sans MS"/>
                <a:ea typeface="Comic Sans MS"/>
                <a:cs typeface="Comic Sans MS"/>
                <a:sym typeface="Comic Sans MS"/>
              </a:rPr>
              <a:t> </a:t>
            </a:r>
            <a:r>
              <a:rPr lang="es-ES" sz="1400">
                <a:solidFill>
                  <a:srgbClr val="695D46"/>
                </a:solidFill>
                <a:latin typeface="Comic Sans MS"/>
                <a:ea typeface="Comic Sans MS"/>
                <a:cs typeface="Comic Sans MS"/>
                <a:sym typeface="Comic Sans MS"/>
              </a:rPr>
              <a:t>and Fly Ash</a:t>
            </a:r>
            <a:endParaRPr>
              <a:solidFill>
                <a:srgbClr val="695D46"/>
              </a:solidFill>
              <a:latin typeface="Comic Sans MS"/>
              <a:ea typeface="Comic Sans MS"/>
              <a:cs typeface="Comic Sans MS"/>
              <a:sym typeface="Comic Sans MS"/>
            </a:endParaRPr>
          </a:p>
          <a:p>
            <a:pPr indent="0" lvl="0" marL="0" marR="0" rtl="0" algn="l">
              <a:spcBef>
                <a:spcPts val="0"/>
              </a:spcBef>
              <a:spcAft>
                <a:spcPts val="0"/>
              </a:spcAft>
              <a:buNone/>
            </a:pPr>
            <a:r>
              <a:rPr lang="es-ES" sz="1400">
                <a:solidFill>
                  <a:srgbClr val="695D46"/>
                </a:solidFill>
                <a:latin typeface="Comic Sans MS"/>
                <a:ea typeface="Comic Sans MS"/>
                <a:cs typeface="Comic Sans MS"/>
                <a:sym typeface="Comic Sans MS"/>
              </a:rPr>
              <a:t>2. </a:t>
            </a:r>
            <a:r>
              <a:rPr i="1" lang="es-ES" sz="1400">
                <a:solidFill>
                  <a:srgbClr val="695D46"/>
                </a:solidFill>
                <a:latin typeface="Comic Sans MS"/>
                <a:ea typeface="Comic Sans MS"/>
                <a:cs typeface="Comic Sans MS"/>
                <a:sym typeface="Comic Sans MS"/>
              </a:rPr>
              <a:t>Superplasticizer</a:t>
            </a:r>
            <a:r>
              <a:rPr lang="es-ES" sz="1400">
                <a:solidFill>
                  <a:srgbClr val="695D46"/>
                </a:solidFill>
                <a:latin typeface="Comic Sans MS"/>
                <a:ea typeface="Comic Sans MS"/>
                <a:cs typeface="Comic Sans MS"/>
                <a:sym typeface="Comic Sans MS"/>
              </a:rPr>
              <a:t> and Water</a:t>
            </a:r>
            <a:endParaRPr>
              <a:solidFill>
                <a:srgbClr val="695D46"/>
              </a:solidFill>
              <a:latin typeface="Comic Sans MS"/>
              <a:ea typeface="Comic Sans MS"/>
              <a:cs typeface="Comic Sans MS"/>
              <a:sym typeface="Comic Sans MS"/>
            </a:endParaRPr>
          </a:p>
          <a:p>
            <a:pPr indent="0" lvl="0" marL="0" marR="0" rtl="0" algn="l">
              <a:spcBef>
                <a:spcPts val="0"/>
              </a:spcBef>
              <a:spcAft>
                <a:spcPts val="0"/>
              </a:spcAft>
              <a:buNone/>
            </a:pPr>
            <a:r>
              <a:rPr lang="es-ES" sz="1400">
                <a:solidFill>
                  <a:srgbClr val="695D46"/>
                </a:solidFill>
                <a:latin typeface="Comic Sans MS"/>
                <a:ea typeface="Comic Sans MS"/>
                <a:cs typeface="Comic Sans MS"/>
                <a:sym typeface="Comic Sans MS"/>
              </a:rPr>
              <a:t>3. Water and </a:t>
            </a:r>
            <a:r>
              <a:rPr b="1" i="1" lang="es-ES" sz="1400">
                <a:solidFill>
                  <a:schemeClr val="dk2"/>
                </a:solidFill>
                <a:latin typeface="Comic Sans MS"/>
                <a:ea typeface="Comic Sans MS"/>
                <a:cs typeface="Comic Sans MS"/>
                <a:sym typeface="Comic Sans MS"/>
              </a:rPr>
              <a:t>Fine Aggregate</a:t>
            </a:r>
            <a:endParaRPr b="1">
              <a:solidFill>
                <a:schemeClr val="dk2"/>
              </a:solidFill>
              <a:latin typeface="Comic Sans MS"/>
              <a:ea typeface="Comic Sans MS"/>
              <a:cs typeface="Comic Sans MS"/>
              <a:sym typeface="Comic Sans MS"/>
            </a:endParaRPr>
          </a:p>
        </p:txBody>
      </p:sp>
      <p:pic>
        <p:nvPicPr>
          <p:cNvPr id="1952" name="Google Shape;1952;p6"/>
          <p:cNvPicPr preferRelativeResize="0"/>
          <p:nvPr/>
        </p:nvPicPr>
        <p:blipFill rotWithShape="1">
          <a:blip r:embed="rId5">
            <a:alphaModFix/>
          </a:blip>
          <a:srcRect b="0" l="0" r="0" t="0"/>
          <a:stretch/>
        </p:blipFill>
        <p:spPr>
          <a:xfrm>
            <a:off x="5282629" y="2723639"/>
            <a:ext cx="205299" cy="205299"/>
          </a:xfrm>
          <a:prstGeom prst="rect">
            <a:avLst/>
          </a:prstGeom>
          <a:noFill/>
          <a:ln>
            <a:noFill/>
          </a:ln>
        </p:spPr>
      </p:pic>
      <p:pic>
        <p:nvPicPr>
          <p:cNvPr id="1953" name="Google Shape;1953;p6"/>
          <p:cNvPicPr preferRelativeResize="0"/>
          <p:nvPr/>
        </p:nvPicPr>
        <p:blipFill rotWithShape="1">
          <a:blip r:embed="rId5">
            <a:alphaModFix/>
          </a:blip>
          <a:srcRect b="0" l="0" r="0" t="0"/>
          <a:stretch/>
        </p:blipFill>
        <p:spPr>
          <a:xfrm>
            <a:off x="5610798" y="2723639"/>
            <a:ext cx="205299" cy="205299"/>
          </a:xfrm>
          <a:prstGeom prst="rect">
            <a:avLst/>
          </a:prstGeom>
          <a:noFill/>
          <a:ln>
            <a:noFill/>
          </a:ln>
        </p:spPr>
      </p:pic>
      <p:pic>
        <p:nvPicPr>
          <p:cNvPr id="1954" name="Google Shape;1954;p6"/>
          <p:cNvPicPr preferRelativeResize="0"/>
          <p:nvPr/>
        </p:nvPicPr>
        <p:blipFill rotWithShape="1">
          <a:blip r:embed="rId5">
            <a:alphaModFix/>
          </a:blip>
          <a:srcRect b="0" l="0" r="0" t="0"/>
          <a:stretch/>
        </p:blipFill>
        <p:spPr>
          <a:xfrm>
            <a:off x="5610797" y="3364655"/>
            <a:ext cx="205299" cy="205299"/>
          </a:xfrm>
          <a:prstGeom prst="rect">
            <a:avLst/>
          </a:prstGeom>
          <a:noFill/>
          <a:ln>
            <a:noFill/>
          </a:ln>
        </p:spPr>
      </p:pic>
      <p:pic>
        <p:nvPicPr>
          <p:cNvPr id="1955" name="Google Shape;1955;p6"/>
          <p:cNvPicPr preferRelativeResize="0"/>
          <p:nvPr/>
        </p:nvPicPr>
        <p:blipFill>
          <a:blip r:embed="rId6">
            <a:alphaModFix/>
          </a:blip>
          <a:stretch>
            <a:fillRect/>
          </a:stretch>
        </p:blipFill>
        <p:spPr>
          <a:xfrm>
            <a:off x="3888325" y="1366625"/>
            <a:ext cx="4222449" cy="32841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500"/>
                                        <p:tgtEl>
                                          <p:spTgt spid="1943"/>
                                        </p:tgtEl>
                                      </p:cBhvr>
                                    </p:animEffect>
                                  </p:childTnLst>
                                </p:cTn>
                              </p:par>
                              <p:par>
                                <p:cTn fill="hold" nodeType="withEffect" presetClass="emph" presetID="8" presetSubtype="0">
                                  <p:stCondLst>
                                    <p:cond delay="0"/>
                                  </p:stCondLst>
                                  <p:childTnLst>
                                    <p:animRot by="-21600000">
                                      <p:cBhvr>
                                        <p:cTn dur="1300" fill="hold"/>
                                        <p:tgtEl>
                                          <p:spTgt spid="1948"/>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949"/>
                                        </p:tgtEl>
                                        <p:attrNameLst>
                                          <p:attrName>style.visibility</p:attrName>
                                        </p:attrNameLst>
                                      </p:cBhvr>
                                      <p:to>
                                        <p:strVal val="visible"/>
                                      </p:to>
                                    </p:set>
                                    <p:anim calcmode="lin" valueType="num">
                                      <p:cBhvr additive="base">
                                        <p:cTn dur="800"/>
                                        <p:tgtEl>
                                          <p:spTgt spid="1949"/>
                                        </p:tgtEl>
                                        <p:attrNameLst>
                                          <p:attrName>ppt_w</p:attrName>
                                        </p:attrNameLst>
                                      </p:cBhvr>
                                      <p:tavLst>
                                        <p:tav fmla="" tm="0">
                                          <p:val>
                                            <p:strVal val="0"/>
                                          </p:val>
                                        </p:tav>
                                        <p:tav fmla="" tm="100000">
                                          <p:val>
                                            <p:strVal val="#ppt_w"/>
                                          </p:val>
                                        </p:tav>
                                      </p:tavLst>
                                    </p:anim>
                                    <p:anim calcmode="lin" valueType="num">
                                      <p:cBhvr additive="base">
                                        <p:cTn dur="800"/>
                                        <p:tgtEl>
                                          <p:spTgt spid="1949"/>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23" presetSubtype="16">
                                  <p:stCondLst>
                                    <p:cond delay="0"/>
                                  </p:stCondLst>
                                  <p:childTnLst>
                                    <p:set>
                                      <p:cBhvr>
                                        <p:cTn dur="1" fill="hold">
                                          <p:stCondLst>
                                            <p:cond delay="0"/>
                                          </p:stCondLst>
                                        </p:cTn>
                                        <p:tgtEl>
                                          <p:spTgt spid="1944"/>
                                        </p:tgtEl>
                                        <p:attrNameLst>
                                          <p:attrName>style.visibility</p:attrName>
                                        </p:attrNameLst>
                                      </p:cBhvr>
                                      <p:to>
                                        <p:strVal val="visible"/>
                                      </p:to>
                                    </p:set>
                                    <p:anim calcmode="lin" valueType="num">
                                      <p:cBhvr additive="base">
                                        <p:cTn dur="500"/>
                                        <p:tgtEl>
                                          <p:spTgt spid="1944"/>
                                        </p:tgtEl>
                                        <p:attrNameLst>
                                          <p:attrName>ppt_w</p:attrName>
                                        </p:attrNameLst>
                                      </p:cBhvr>
                                      <p:tavLst>
                                        <p:tav fmla="" tm="0">
                                          <p:val>
                                            <p:strVal val="0"/>
                                          </p:val>
                                        </p:tav>
                                        <p:tav fmla="" tm="100000">
                                          <p:val>
                                            <p:strVal val="#ppt_w"/>
                                          </p:val>
                                        </p:tav>
                                      </p:tavLst>
                                    </p:anim>
                                    <p:anim calcmode="lin" valueType="num">
                                      <p:cBhvr additive="base">
                                        <p:cTn dur="500"/>
                                        <p:tgtEl>
                                          <p:spTgt spid="19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2"/>
                                        </p:tgtEl>
                                        <p:attrNameLst>
                                          <p:attrName>style.visibility</p:attrName>
                                        </p:attrNameLst>
                                      </p:cBhvr>
                                      <p:to>
                                        <p:strVal val="visible"/>
                                      </p:to>
                                    </p:set>
                                    <p:anim calcmode="lin" valueType="num">
                                      <p:cBhvr additive="base">
                                        <p:cTn dur="500"/>
                                        <p:tgtEl>
                                          <p:spTgt spid="1952"/>
                                        </p:tgtEl>
                                        <p:attrNameLst>
                                          <p:attrName>ppt_w</p:attrName>
                                        </p:attrNameLst>
                                      </p:cBhvr>
                                      <p:tavLst>
                                        <p:tav fmla="" tm="0">
                                          <p:val>
                                            <p:strVal val="0"/>
                                          </p:val>
                                        </p:tav>
                                        <p:tav fmla="" tm="100000">
                                          <p:val>
                                            <p:strVal val="#ppt_w"/>
                                          </p:val>
                                        </p:tav>
                                      </p:tavLst>
                                    </p:anim>
                                    <p:anim calcmode="lin" valueType="num">
                                      <p:cBhvr additive="base">
                                        <p:cTn dur="500"/>
                                        <p:tgtEl>
                                          <p:spTgt spid="19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3"/>
                                        </p:tgtEl>
                                        <p:attrNameLst>
                                          <p:attrName>style.visibility</p:attrName>
                                        </p:attrNameLst>
                                      </p:cBhvr>
                                      <p:to>
                                        <p:strVal val="visible"/>
                                      </p:to>
                                    </p:set>
                                    <p:anim calcmode="lin" valueType="num">
                                      <p:cBhvr additive="base">
                                        <p:cTn dur="500"/>
                                        <p:tgtEl>
                                          <p:spTgt spid="1953"/>
                                        </p:tgtEl>
                                        <p:attrNameLst>
                                          <p:attrName>ppt_w</p:attrName>
                                        </p:attrNameLst>
                                      </p:cBhvr>
                                      <p:tavLst>
                                        <p:tav fmla="" tm="0">
                                          <p:val>
                                            <p:strVal val="0"/>
                                          </p:val>
                                        </p:tav>
                                        <p:tav fmla="" tm="100000">
                                          <p:val>
                                            <p:strVal val="#ppt_w"/>
                                          </p:val>
                                        </p:tav>
                                      </p:tavLst>
                                    </p:anim>
                                    <p:anim calcmode="lin" valueType="num">
                                      <p:cBhvr additive="base">
                                        <p:cTn dur="500"/>
                                        <p:tgtEl>
                                          <p:spTgt spid="19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4"/>
                                        </p:tgtEl>
                                        <p:attrNameLst>
                                          <p:attrName>style.visibility</p:attrName>
                                        </p:attrNameLst>
                                      </p:cBhvr>
                                      <p:to>
                                        <p:strVal val="visible"/>
                                      </p:to>
                                    </p:set>
                                    <p:anim calcmode="lin" valueType="num">
                                      <p:cBhvr additive="base">
                                        <p:cTn dur="500"/>
                                        <p:tgtEl>
                                          <p:spTgt spid="1954"/>
                                        </p:tgtEl>
                                        <p:attrNameLst>
                                          <p:attrName>ppt_w</p:attrName>
                                        </p:attrNameLst>
                                      </p:cBhvr>
                                      <p:tavLst>
                                        <p:tav fmla="" tm="0">
                                          <p:val>
                                            <p:strVal val="0"/>
                                          </p:val>
                                        </p:tav>
                                        <p:tav fmla="" tm="100000">
                                          <p:val>
                                            <p:strVal val="#ppt_w"/>
                                          </p:val>
                                        </p:tav>
                                      </p:tavLst>
                                    </p:anim>
                                    <p:anim calcmode="lin" valueType="num">
                                      <p:cBhvr additive="base">
                                        <p:cTn dur="500"/>
                                        <p:tgtEl>
                                          <p:spTgt spid="19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8"/>
          <p:cNvSpPr txBox="1"/>
          <p:nvPr>
            <p:ph type="title"/>
          </p:nvPr>
        </p:nvSpPr>
        <p:spPr>
          <a:xfrm>
            <a:off x="794050" y="2602175"/>
            <a:ext cx="3970500" cy="1220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2"/>
              </a:buClr>
              <a:buSzPts val="2800"/>
              <a:buFont typeface="Pacifico"/>
              <a:buNone/>
            </a:pPr>
            <a:r>
              <a:rPr lang="es-ES" sz="3200">
                <a:solidFill>
                  <a:schemeClr val="accent3"/>
                </a:solidFill>
              </a:rPr>
              <a:t>1. </a:t>
            </a:r>
            <a:r>
              <a:rPr lang="es-ES" sz="3200">
                <a:solidFill>
                  <a:schemeClr val="dk1"/>
                </a:solidFill>
              </a:rPr>
              <a:t>Multicollinearity- </a:t>
            </a:r>
            <a:endParaRPr sz="3200"/>
          </a:p>
          <a:p>
            <a:pPr indent="0" lvl="0" marL="0" rtl="0" algn="l">
              <a:lnSpc>
                <a:spcPct val="90000"/>
              </a:lnSpc>
              <a:spcBef>
                <a:spcPts val="0"/>
              </a:spcBef>
              <a:spcAft>
                <a:spcPts val="0"/>
              </a:spcAft>
              <a:buClr>
                <a:schemeClr val="dk2"/>
              </a:buClr>
              <a:buSzPts val="3200"/>
              <a:buFont typeface="Pacifico"/>
              <a:buNone/>
            </a:pPr>
            <a:r>
              <a:rPr lang="es-ES" sz="3200"/>
              <a:t>Confirm no multicollinearity issue exists using VIF</a:t>
            </a:r>
            <a:endParaRPr sz="3200"/>
          </a:p>
        </p:txBody>
      </p:sp>
      <p:sp>
        <p:nvSpPr>
          <p:cNvPr id="1961" name="Google Shape;1961;p8"/>
          <p:cNvSpPr/>
          <p:nvPr/>
        </p:nvSpPr>
        <p:spPr>
          <a:xfrm>
            <a:off x="3014871"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62" name="Google Shape;1962;p8"/>
          <p:cNvSpPr/>
          <p:nvPr/>
        </p:nvSpPr>
        <p:spPr>
          <a:xfrm>
            <a:off x="4076614" y="1653619"/>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63" name="Google Shape;1963;p8"/>
          <p:cNvPicPr preferRelativeResize="0"/>
          <p:nvPr/>
        </p:nvPicPr>
        <p:blipFill rotWithShape="1">
          <a:blip r:embed="rId3">
            <a:alphaModFix/>
          </a:blip>
          <a:srcRect b="0" l="0" r="0" t="0"/>
          <a:stretch/>
        </p:blipFill>
        <p:spPr>
          <a:xfrm>
            <a:off x="946240" y="1498781"/>
            <a:ext cx="358184" cy="358184"/>
          </a:xfrm>
          <a:prstGeom prst="rect">
            <a:avLst/>
          </a:prstGeom>
          <a:noFill/>
          <a:ln>
            <a:noFill/>
          </a:ln>
        </p:spPr>
      </p:pic>
      <p:pic>
        <p:nvPicPr>
          <p:cNvPr id="1964" name="Google Shape;1964;p8"/>
          <p:cNvPicPr preferRelativeResize="0"/>
          <p:nvPr/>
        </p:nvPicPr>
        <p:blipFill rotWithShape="1">
          <a:blip r:embed="rId4">
            <a:alphaModFix/>
          </a:blip>
          <a:srcRect b="0" l="0" r="0" t="0"/>
          <a:stretch/>
        </p:blipFill>
        <p:spPr>
          <a:xfrm>
            <a:off x="4269808" y="3782225"/>
            <a:ext cx="358184" cy="358184"/>
          </a:xfrm>
          <a:prstGeom prst="rect">
            <a:avLst/>
          </a:prstGeom>
          <a:noFill/>
          <a:ln>
            <a:noFill/>
          </a:ln>
        </p:spPr>
      </p:pic>
      <p:graphicFrame>
        <p:nvGraphicFramePr>
          <p:cNvPr id="1965" name="Google Shape;1965;p8"/>
          <p:cNvGraphicFramePr/>
          <p:nvPr/>
        </p:nvGraphicFramePr>
        <p:xfrm>
          <a:off x="4913795" y="1322140"/>
          <a:ext cx="3000000" cy="3000000"/>
        </p:xfrm>
        <a:graphic>
          <a:graphicData uri="http://schemas.openxmlformats.org/drawingml/2006/table">
            <a:tbl>
              <a:tblPr>
                <a:noFill/>
                <a:tableStyleId>{734ADA9D-13C1-4026-AEFB-3A580F28AEF8}</a:tableStyleId>
              </a:tblPr>
              <a:tblGrid>
                <a:gridCol w="2129550"/>
                <a:gridCol w="1036125"/>
              </a:tblGrid>
              <a:tr h="308725">
                <a:tc>
                  <a:txBody>
                    <a:bodyPr/>
                    <a:lstStyle/>
                    <a:p>
                      <a:pPr indent="0" lvl="0" marL="0" marR="0" rtl="0" algn="l">
                        <a:spcBef>
                          <a:spcPts val="0"/>
                        </a:spcBef>
                        <a:spcAft>
                          <a:spcPts val="0"/>
                        </a:spcAft>
                        <a:buClr>
                          <a:schemeClr val="accent1"/>
                        </a:buClr>
                        <a:buSzPts val="1050"/>
                        <a:buFont typeface="Anaheim"/>
                        <a:buNone/>
                      </a:pPr>
                      <a:r>
                        <a:rPr b="1" lang="es-ES" sz="1600" u="none" cap="none" strike="noStrike">
                          <a:solidFill>
                            <a:schemeClr val="dk1"/>
                          </a:solidFill>
                          <a:latin typeface="Lato"/>
                          <a:ea typeface="Lato"/>
                          <a:cs typeface="Lato"/>
                          <a:sym typeface="Lato"/>
                        </a:rPr>
                        <a:t>Features </a:t>
                      </a:r>
                      <a:endParaRPr b="1">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b="1" lang="es-ES" sz="1600" u="none" cap="none" strike="noStrike">
                          <a:solidFill>
                            <a:schemeClr val="dk1"/>
                          </a:solidFill>
                          <a:latin typeface="Lato"/>
                          <a:ea typeface="Lato"/>
                          <a:cs typeface="Lato"/>
                          <a:sym typeface="Lato"/>
                        </a:rPr>
                        <a:t>VIF</a:t>
                      </a:r>
                      <a:endParaRPr b="1">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23950">
                <a:tc>
                  <a:txBody>
                    <a:bodyPr/>
                    <a:lstStyle/>
                    <a:p>
                      <a:pPr indent="0" lvl="0" marL="0" marR="0" rtl="0" algn="l">
                        <a:spcBef>
                          <a:spcPts val="0"/>
                        </a:spcBef>
                        <a:spcAft>
                          <a:spcPts val="0"/>
                        </a:spcAft>
                        <a:buClr>
                          <a:schemeClr val="accent1"/>
                        </a:buClr>
                        <a:buSzPts val="1050"/>
                        <a:buFont typeface="Anaheim"/>
                        <a:buNone/>
                      </a:pPr>
                      <a:r>
                        <a:rPr lang="es-ES" sz="1600" u="none" cap="none" strike="noStrike">
                          <a:solidFill>
                            <a:schemeClr val="dk1"/>
                          </a:solidFill>
                          <a:latin typeface="Lato"/>
                          <a:ea typeface="Lato"/>
                          <a:cs typeface="Lato"/>
                          <a:sym typeface="Lato"/>
                        </a:rPr>
                        <a:t>Cement </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1.823</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950">
                <a:tc>
                  <a:txBody>
                    <a:bodyPr/>
                    <a:lstStyle/>
                    <a:p>
                      <a:pPr indent="0" lvl="0" marL="0" marR="0" rtl="0" algn="l">
                        <a:spcBef>
                          <a:spcPts val="0"/>
                        </a:spcBef>
                        <a:spcAft>
                          <a:spcPts val="0"/>
                        </a:spcAft>
                        <a:buClr>
                          <a:schemeClr val="accent1"/>
                        </a:buClr>
                        <a:buSzPts val="1050"/>
                        <a:buFont typeface="Anaheim"/>
                        <a:buNone/>
                      </a:pPr>
                      <a:r>
                        <a:rPr lang="es-ES" sz="1600" u="none" cap="none" strike="noStrike">
                          <a:solidFill>
                            <a:schemeClr val="dk1"/>
                          </a:solidFill>
                          <a:latin typeface="Lato"/>
                          <a:ea typeface="Lato"/>
                          <a:cs typeface="Lato"/>
                          <a:sym typeface="Lato"/>
                        </a:rPr>
                        <a:t>Blast Furnace Slag</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1.783</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950">
                <a:tc>
                  <a:txBody>
                    <a:bodyPr/>
                    <a:lstStyle/>
                    <a:p>
                      <a:pPr indent="0" lvl="0" marL="0" marR="0" rtl="0" algn="l">
                        <a:spcBef>
                          <a:spcPts val="0"/>
                        </a:spcBef>
                        <a:spcAft>
                          <a:spcPts val="0"/>
                        </a:spcAft>
                        <a:buClr>
                          <a:schemeClr val="accent1"/>
                        </a:buClr>
                        <a:buSzPts val="1050"/>
                        <a:buFont typeface="Anaheim"/>
                        <a:buNone/>
                      </a:pPr>
                      <a:r>
                        <a:rPr lang="es-ES" sz="1600" u="none" cap="none" strike="noStrike">
                          <a:solidFill>
                            <a:schemeClr val="dk1"/>
                          </a:solidFill>
                          <a:latin typeface="Lato"/>
                          <a:ea typeface="Lato"/>
                          <a:cs typeface="Lato"/>
                          <a:sym typeface="Lato"/>
                        </a:rPr>
                        <a:t>Fly Ash</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1.955</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8050">
                <a:tc>
                  <a:txBody>
                    <a:bodyPr/>
                    <a:lstStyle/>
                    <a:p>
                      <a:pPr indent="0" lvl="0" marL="0" marR="0" rtl="0" algn="l">
                        <a:spcBef>
                          <a:spcPts val="0"/>
                        </a:spcBef>
                        <a:spcAft>
                          <a:spcPts val="0"/>
                        </a:spcAft>
                        <a:buClr>
                          <a:schemeClr val="accent1"/>
                        </a:buClr>
                        <a:buSzPts val="1050"/>
                        <a:buFont typeface="Anaheim"/>
                        <a:buNone/>
                      </a:pPr>
                      <a:r>
                        <a:rPr lang="es-ES" sz="1600" u="none" cap="none" strike="noStrike">
                          <a:solidFill>
                            <a:schemeClr val="dk1"/>
                          </a:solidFill>
                          <a:latin typeface="Lato"/>
                          <a:ea typeface="Lato"/>
                          <a:cs typeface="Lato"/>
                          <a:sym typeface="Lato"/>
                        </a:rPr>
                        <a:t>Water</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1.243</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6450">
                <a:tc>
                  <a:txBody>
                    <a:bodyPr/>
                    <a:lstStyle/>
                    <a:p>
                      <a:pPr indent="0" lvl="0" marL="0" marR="0" rtl="0" algn="l">
                        <a:spcBef>
                          <a:spcPts val="0"/>
                        </a:spcBef>
                        <a:spcAft>
                          <a:spcPts val="0"/>
                        </a:spcAft>
                        <a:buClr>
                          <a:schemeClr val="accent1"/>
                        </a:buClr>
                        <a:buSzPts val="1050"/>
                        <a:buFont typeface="Anaheim"/>
                        <a:buNone/>
                      </a:pPr>
                      <a:r>
                        <a:rPr lang="es-ES" sz="1600" u="none" cap="none" strike="noStrike">
                          <a:solidFill>
                            <a:schemeClr val="dk1"/>
                          </a:solidFill>
                          <a:latin typeface="Lato"/>
                          <a:ea typeface="Lato"/>
                          <a:cs typeface="Lato"/>
                          <a:sym typeface="Lato"/>
                        </a:rPr>
                        <a:t>Coarse Aggregate</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1.330</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500"/>
                                        <p:tgtEl>
                                          <p:spTgt spid="196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63"/>
                                        </p:tgtEl>
                                        <p:attrNameLst>
                                          <p:attrName>style.visibility</p:attrName>
                                        </p:attrNameLst>
                                      </p:cBhvr>
                                      <p:to>
                                        <p:strVal val="visible"/>
                                      </p:to>
                                    </p:set>
                                    <p:anim calcmode="lin" valueType="num">
                                      <p:cBhvr additive="base">
                                        <p:cTn dur="500"/>
                                        <p:tgtEl>
                                          <p:spTgt spid="1963"/>
                                        </p:tgtEl>
                                        <p:attrNameLst>
                                          <p:attrName>ppt_w</p:attrName>
                                        </p:attrNameLst>
                                      </p:cBhvr>
                                      <p:tavLst>
                                        <p:tav fmla="" tm="0">
                                          <p:val>
                                            <p:strVal val="0"/>
                                          </p:val>
                                        </p:tav>
                                        <p:tav fmla="" tm="100000">
                                          <p:val>
                                            <p:strVal val="#ppt_w"/>
                                          </p:val>
                                        </p:tav>
                                      </p:tavLst>
                                    </p:anim>
                                    <p:anim calcmode="lin" valueType="num">
                                      <p:cBhvr additive="base">
                                        <p:cTn dur="500"/>
                                        <p:tgtEl>
                                          <p:spTgt spid="196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5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500"/>
                                        <p:tgtEl>
                                          <p:spTgt spid="1962"/>
                                        </p:tgtEl>
                                      </p:cBhvr>
                                    </p:animEffect>
                                  </p:childTnLst>
                                </p:cTn>
                              </p:par>
                              <p:par>
                                <p:cTn fill="hold" nodeType="withEffect" presetClass="entr" presetID="23" presetSubtype="16">
                                  <p:stCondLst>
                                    <p:cond delay="0"/>
                                  </p:stCondLst>
                                  <p:childTnLst>
                                    <p:set>
                                      <p:cBhvr>
                                        <p:cTn dur="1" fill="hold">
                                          <p:stCondLst>
                                            <p:cond delay="0"/>
                                          </p:stCondLst>
                                        </p:cTn>
                                        <p:tgtEl>
                                          <p:spTgt spid="1964"/>
                                        </p:tgtEl>
                                        <p:attrNameLst>
                                          <p:attrName>style.visibility</p:attrName>
                                        </p:attrNameLst>
                                      </p:cBhvr>
                                      <p:to>
                                        <p:strVal val="visible"/>
                                      </p:to>
                                    </p:set>
                                    <p:anim calcmode="lin" valueType="num">
                                      <p:cBhvr additive="base">
                                        <p:cTn dur="500"/>
                                        <p:tgtEl>
                                          <p:spTgt spid="1964"/>
                                        </p:tgtEl>
                                        <p:attrNameLst>
                                          <p:attrName>ppt_w</p:attrName>
                                        </p:attrNameLst>
                                      </p:cBhvr>
                                      <p:tavLst>
                                        <p:tav fmla="" tm="0">
                                          <p:val>
                                            <p:strVal val="0"/>
                                          </p:val>
                                        </p:tav>
                                        <p:tav fmla="" tm="100000">
                                          <p:val>
                                            <p:strVal val="#ppt_w"/>
                                          </p:val>
                                        </p:tav>
                                      </p:tavLst>
                                    </p:anim>
                                    <p:anim calcmode="lin" valueType="num">
                                      <p:cBhvr additive="base">
                                        <p:cTn dur="500"/>
                                        <p:tgtEl>
                                          <p:spTgt spid="19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grpSp>
        <p:nvGrpSpPr>
          <p:cNvPr id="1970" name="Google Shape;1970;g2ce34935417_0_58"/>
          <p:cNvGrpSpPr/>
          <p:nvPr/>
        </p:nvGrpSpPr>
        <p:grpSpPr>
          <a:xfrm>
            <a:off x="6423102" y="1144417"/>
            <a:ext cx="339253" cy="339253"/>
            <a:chOff x="1492675" y="4992125"/>
            <a:chExt cx="481825" cy="481825"/>
          </a:xfrm>
        </p:grpSpPr>
        <p:sp>
          <p:nvSpPr>
            <p:cNvPr id="1971" name="Google Shape;1971;g2ce34935417_0_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972" name="Google Shape;1972;g2ce34935417_0_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1973" name="Google Shape;1973;g2ce34935417_0_58"/>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1974" name="Google Shape;1974;g2ce34935417_0_58"/>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75" name="Google Shape;1975;g2ce34935417_0_58"/>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
        <p:nvSpPr>
          <p:cNvPr id="1976" name="Google Shape;1976;g2ce34935417_0_58"/>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b="1" lang="es-ES" sz="3500">
                <a:solidFill>
                  <a:schemeClr val="accent4"/>
                </a:solidFill>
              </a:rPr>
              <a:t>Outlier Handling</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g2d024d6cf77_2_507"/>
          <p:cNvSpPr txBox="1"/>
          <p:nvPr>
            <p:ph type="title"/>
          </p:nvPr>
        </p:nvSpPr>
        <p:spPr>
          <a:xfrm>
            <a:off x="694375" y="1921400"/>
            <a:ext cx="3435600" cy="107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s-ES">
                <a:solidFill>
                  <a:schemeClr val="accent3"/>
                </a:solidFill>
              </a:rPr>
              <a:t>2</a:t>
            </a:r>
            <a:r>
              <a:rPr lang="es-ES">
                <a:solidFill>
                  <a:schemeClr val="accent3"/>
                </a:solidFill>
              </a:rPr>
              <a:t>. </a:t>
            </a:r>
            <a:r>
              <a:rPr lang="es-ES">
                <a:solidFill>
                  <a:schemeClr val="dk1"/>
                </a:solidFill>
              </a:rPr>
              <a:t>Outlier Handling - </a:t>
            </a:r>
            <a:r>
              <a:rPr lang="es-ES"/>
              <a:t>Cook’s Distance</a:t>
            </a:r>
            <a:endParaRPr sz="3700"/>
          </a:p>
        </p:txBody>
      </p:sp>
      <p:sp>
        <p:nvSpPr>
          <p:cNvPr id="1983" name="Google Shape;1983;g2d024d6cf77_2_507"/>
          <p:cNvSpPr txBox="1"/>
          <p:nvPr>
            <p:ph idx="1" type="body"/>
          </p:nvPr>
        </p:nvSpPr>
        <p:spPr>
          <a:xfrm>
            <a:off x="935146" y="3106555"/>
            <a:ext cx="3302700" cy="1139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s-ES" sz="1600">
                <a:solidFill>
                  <a:srgbClr val="695D46"/>
                </a:solidFill>
                <a:latin typeface="Comic Sans MS"/>
                <a:ea typeface="Comic Sans MS"/>
                <a:cs typeface="Comic Sans MS"/>
                <a:sym typeface="Comic Sans MS"/>
              </a:rPr>
              <a:t>Identify </a:t>
            </a:r>
            <a:r>
              <a:rPr b="1" lang="es-ES" sz="1600">
                <a:solidFill>
                  <a:srgbClr val="695D46"/>
                </a:solidFill>
                <a:latin typeface="Comic Sans MS"/>
                <a:ea typeface="Comic Sans MS"/>
                <a:cs typeface="Comic Sans MS"/>
                <a:sym typeface="Comic Sans MS"/>
              </a:rPr>
              <a:t>63 outliers in total </a:t>
            </a:r>
            <a:r>
              <a:rPr lang="es-ES" sz="1600">
                <a:solidFill>
                  <a:srgbClr val="695D46"/>
                </a:solidFill>
                <a:latin typeface="Comic Sans MS"/>
                <a:ea typeface="Comic Sans MS"/>
                <a:cs typeface="Comic Sans MS"/>
                <a:sym typeface="Comic Sans MS"/>
              </a:rPr>
              <a:t>based on Cook’s distance, leaving us with 942 data points  </a:t>
            </a:r>
            <a:endParaRPr b="1" sz="1600">
              <a:solidFill>
                <a:srgbClr val="695D46"/>
              </a:solidFill>
              <a:latin typeface="Comic Sans MS"/>
              <a:ea typeface="Comic Sans MS"/>
              <a:cs typeface="Comic Sans MS"/>
              <a:sym typeface="Comic Sans MS"/>
            </a:endParaRPr>
          </a:p>
        </p:txBody>
      </p:sp>
      <p:pic>
        <p:nvPicPr>
          <p:cNvPr id="1984" name="Google Shape;1984;g2d024d6cf77_2_507"/>
          <p:cNvPicPr preferRelativeResize="0"/>
          <p:nvPr/>
        </p:nvPicPr>
        <p:blipFill rotWithShape="1">
          <a:blip r:embed="rId3">
            <a:alphaModFix/>
          </a:blip>
          <a:srcRect b="0" l="0" r="0" t="0"/>
          <a:stretch/>
        </p:blipFill>
        <p:spPr>
          <a:xfrm>
            <a:off x="770790" y="1323306"/>
            <a:ext cx="358184" cy="358184"/>
          </a:xfrm>
          <a:prstGeom prst="rect">
            <a:avLst/>
          </a:prstGeom>
          <a:noFill/>
          <a:ln>
            <a:noFill/>
          </a:ln>
        </p:spPr>
      </p:pic>
      <p:sp>
        <p:nvSpPr>
          <p:cNvPr id="1985" name="Google Shape;1985;g2d024d6cf77_2_507"/>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86" name="Google Shape;1986;g2d024d6cf77_2_507"/>
          <p:cNvSpPr/>
          <p:nvPr/>
        </p:nvSpPr>
        <p:spPr>
          <a:xfrm>
            <a:off x="3728064" y="19213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87" name="Google Shape;1987;g2d024d6cf77_2_507"/>
          <p:cNvPicPr preferRelativeResize="0"/>
          <p:nvPr/>
        </p:nvPicPr>
        <p:blipFill>
          <a:blip r:embed="rId4">
            <a:alphaModFix/>
          </a:blip>
          <a:stretch>
            <a:fillRect/>
          </a:stretch>
        </p:blipFill>
        <p:spPr>
          <a:xfrm>
            <a:off x="4237850" y="1192662"/>
            <a:ext cx="4596975" cy="2758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g2d9f107228d_0_0"/>
          <p:cNvSpPr txBox="1"/>
          <p:nvPr>
            <p:ph type="title"/>
          </p:nvPr>
        </p:nvSpPr>
        <p:spPr>
          <a:xfrm>
            <a:off x="792650" y="1598050"/>
            <a:ext cx="31575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Apply Standardization </a:t>
            </a:r>
            <a:endParaRPr sz="3200"/>
          </a:p>
        </p:txBody>
      </p:sp>
      <p:sp>
        <p:nvSpPr>
          <p:cNvPr id="1993" name="Google Shape;1993;g2d9f107228d_0_0"/>
          <p:cNvSpPr/>
          <p:nvPr/>
        </p:nvSpPr>
        <p:spPr>
          <a:xfrm>
            <a:off x="2796596" y="683206"/>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94" name="Google Shape;1994;g2d9f107228d_0_0"/>
          <p:cNvSpPr/>
          <p:nvPr/>
        </p:nvSpPr>
        <p:spPr>
          <a:xfrm>
            <a:off x="3376464" y="10741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995" name="Google Shape;1995;g2d9f107228d_0_0"/>
          <p:cNvPicPr preferRelativeResize="0"/>
          <p:nvPr/>
        </p:nvPicPr>
        <p:blipFill rotWithShape="1">
          <a:blip r:embed="rId3">
            <a:alphaModFix/>
          </a:blip>
          <a:srcRect b="0" l="0" r="0" t="0"/>
          <a:stretch/>
        </p:blipFill>
        <p:spPr>
          <a:xfrm>
            <a:off x="1064515" y="963956"/>
            <a:ext cx="358184" cy="358184"/>
          </a:xfrm>
          <a:prstGeom prst="rect">
            <a:avLst/>
          </a:prstGeom>
          <a:noFill/>
          <a:ln>
            <a:noFill/>
          </a:ln>
        </p:spPr>
      </p:pic>
      <p:pic>
        <p:nvPicPr>
          <p:cNvPr id="1996" name="Google Shape;1996;g2d9f107228d_0_0"/>
          <p:cNvPicPr preferRelativeResize="0"/>
          <p:nvPr/>
        </p:nvPicPr>
        <p:blipFill rotWithShape="1">
          <a:blip r:embed="rId4">
            <a:alphaModFix/>
          </a:blip>
          <a:srcRect b="0" l="0" r="0" t="0"/>
          <a:stretch/>
        </p:blipFill>
        <p:spPr>
          <a:xfrm>
            <a:off x="8307328" y="4363450"/>
            <a:ext cx="358184" cy="358184"/>
          </a:xfrm>
          <a:prstGeom prst="rect">
            <a:avLst/>
          </a:prstGeom>
          <a:noFill/>
          <a:ln>
            <a:noFill/>
          </a:ln>
        </p:spPr>
      </p:pic>
      <p:sp>
        <p:nvSpPr>
          <p:cNvPr id="1997" name="Google Shape;1997;g2d9f107228d_0_0"/>
          <p:cNvSpPr txBox="1"/>
          <p:nvPr>
            <p:ph idx="1" type="body"/>
          </p:nvPr>
        </p:nvSpPr>
        <p:spPr>
          <a:xfrm>
            <a:off x="1007900" y="2912475"/>
            <a:ext cx="2851200" cy="1139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s-ES">
                <a:solidFill>
                  <a:srgbClr val="695D46"/>
                </a:solidFill>
                <a:latin typeface="Comic Sans MS"/>
                <a:ea typeface="Comic Sans MS"/>
                <a:cs typeface="Comic Sans MS"/>
                <a:sym typeface="Comic Sans MS"/>
              </a:rPr>
              <a:t>What we observed:</a:t>
            </a:r>
            <a:endParaRPr>
              <a:solidFill>
                <a:srgbClr val="695D46"/>
              </a:solidFill>
              <a:latin typeface="Comic Sans MS"/>
              <a:ea typeface="Comic Sans MS"/>
              <a:cs typeface="Comic Sans MS"/>
              <a:sym typeface="Comic Sans MS"/>
            </a:endParaRPr>
          </a:p>
          <a:p>
            <a:pPr indent="-317500" lvl="0" marL="457200" rtl="0" algn="l">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0 as center </a:t>
            </a:r>
            <a:endParaRPr>
              <a:solidFill>
                <a:srgbClr val="695D46"/>
              </a:solidFill>
              <a:latin typeface="Comic Sans MS"/>
              <a:ea typeface="Comic Sans MS"/>
              <a:cs typeface="Comic Sans MS"/>
              <a:sym typeface="Comic Sans MS"/>
            </a:endParaRPr>
          </a:p>
          <a:p>
            <a:pPr indent="-317500" lvl="0" marL="457200" rtl="0" algn="l">
              <a:lnSpc>
                <a:spcPct val="90000"/>
              </a:lnSpc>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Shape of the distribution is preserved</a:t>
            </a:r>
            <a:endParaRPr>
              <a:solidFill>
                <a:srgbClr val="695D46"/>
              </a:solidFill>
              <a:latin typeface="Comic Sans MS"/>
              <a:ea typeface="Comic Sans MS"/>
              <a:cs typeface="Comic Sans MS"/>
              <a:sym typeface="Comic Sans MS"/>
            </a:endParaRPr>
          </a:p>
          <a:p>
            <a:pPr indent="-317500" lvl="0" marL="457200" rtl="0" algn="l">
              <a:lnSpc>
                <a:spcPct val="90000"/>
              </a:lnSpc>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Min &amp; Max changed</a:t>
            </a:r>
            <a:endParaRPr>
              <a:solidFill>
                <a:srgbClr val="695D46"/>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a:solidFill>
                <a:srgbClr val="695D46"/>
              </a:solidFill>
              <a:latin typeface="Comic Sans MS"/>
              <a:ea typeface="Comic Sans MS"/>
              <a:cs typeface="Comic Sans MS"/>
              <a:sym typeface="Comic Sans MS"/>
            </a:endParaRPr>
          </a:p>
        </p:txBody>
      </p:sp>
      <p:pic>
        <p:nvPicPr>
          <p:cNvPr id="1998" name="Google Shape;1998;g2d9f107228d_0_0"/>
          <p:cNvPicPr preferRelativeResize="0"/>
          <p:nvPr/>
        </p:nvPicPr>
        <p:blipFill>
          <a:blip r:embed="rId5">
            <a:alphaModFix/>
          </a:blip>
          <a:stretch>
            <a:fillRect/>
          </a:stretch>
        </p:blipFill>
        <p:spPr>
          <a:xfrm>
            <a:off x="4267526" y="683200"/>
            <a:ext cx="3911823" cy="3911849"/>
          </a:xfrm>
          <a:prstGeom prst="rect">
            <a:avLst/>
          </a:prstGeom>
          <a:noFill/>
          <a:ln>
            <a:noFill/>
          </a:ln>
        </p:spPr>
      </p:pic>
      <p:pic>
        <p:nvPicPr>
          <p:cNvPr id="1999" name="Google Shape;1999;g2d9f107228d_0_0"/>
          <p:cNvPicPr preferRelativeResize="0"/>
          <p:nvPr/>
        </p:nvPicPr>
        <p:blipFill>
          <a:blip r:embed="rId6">
            <a:alphaModFix/>
          </a:blip>
          <a:stretch>
            <a:fillRect/>
          </a:stretch>
        </p:blipFill>
        <p:spPr>
          <a:xfrm>
            <a:off x="4267525" y="727225"/>
            <a:ext cx="3911823" cy="39117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500"/>
                                        <p:tgtEl>
                                          <p:spTgt spid="199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95"/>
                                        </p:tgtEl>
                                        <p:attrNameLst>
                                          <p:attrName>style.visibility</p:attrName>
                                        </p:attrNameLst>
                                      </p:cBhvr>
                                      <p:to>
                                        <p:strVal val="visible"/>
                                      </p:to>
                                    </p:set>
                                    <p:anim calcmode="lin" valueType="num">
                                      <p:cBhvr additive="base">
                                        <p:cTn dur="500"/>
                                        <p:tgtEl>
                                          <p:spTgt spid="1995"/>
                                        </p:tgtEl>
                                        <p:attrNameLst>
                                          <p:attrName>ppt_w</p:attrName>
                                        </p:attrNameLst>
                                      </p:cBhvr>
                                      <p:tavLst>
                                        <p:tav fmla="" tm="0">
                                          <p:val>
                                            <p:strVal val="0"/>
                                          </p:val>
                                        </p:tav>
                                        <p:tav fmla="" tm="100000">
                                          <p:val>
                                            <p:strVal val="#ppt_w"/>
                                          </p:val>
                                        </p:tav>
                                      </p:tavLst>
                                    </p:anim>
                                    <p:anim calcmode="lin" valueType="num">
                                      <p:cBhvr additive="base">
                                        <p:cTn dur="500"/>
                                        <p:tgtEl>
                                          <p:spTgt spid="199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500"/>
                                        <p:tgtEl>
                                          <p:spTgt spid="1993"/>
                                        </p:tgtEl>
                                      </p:cBhvr>
                                    </p:animEffect>
                                  </p:childTnLst>
                                </p:cTn>
                              </p:par>
                              <p:par>
                                <p:cTn fill="hold" nodeType="with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500"/>
                                        <p:tgtEl>
                                          <p:spTgt spid="1994"/>
                                        </p:tgtEl>
                                      </p:cBhvr>
                                    </p:animEffect>
                                  </p:childTnLst>
                                </p:cTn>
                              </p:par>
                              <p:par>
                                <p:cTn fill="hold" nodeType="withEffect" presetClass="entr" presetID="23" presetSubtype="16">
                                  <p:stCondLst>
                                    <p:cond delay="0"/>
                                  </p:stCondLst>
                                  <p:childTnLst>
                                    <p:set>
                                      <p:cBhvr>
                                        <p:cTn dur="1" fill="hold">
                                          <p:stCondLst>
                                            <p:cond delay="0"/>
                                          </p:stCondLst>
                                        </p:cTn>
                                        <p:tgtEl>
                                          <p:spTgt spid="1996"/>
                                        </p:tgtEl>
                                        <p:attrNameLst>
                                          <p:attrName>style.visibility</p:attrName>
                                        </p:attrNameLst>
                                      </p:cBhvr>
                                      <p:to>
                                        <p:strVal val="visible"/>
                                      </p:to>
                                    </p:set>
                                    <p:anim calcmode="lin" valueType="num">
                                      <p:cBhvr additive="base">
                                        <p:cTn dur="500"/>
                                        <p:tgtEl>
                                          <p:spTgt spid="1996"/>
                                        </p:tgtEl>
                                        <p:attrNameLst>
                                          <p:attrName>ppt_w</p:attrName>
                                        </p:attrNameLst>
                                      </p:cBhvr>
                                      <p:tavLst>
                                        <p:tav fmla="" tm="0">
                                          <p:val>
                                            <p:strVal val="0"/>
                                          </p:val>
                                        </p:tav>
                                        <p:tav fmla="" tm="100000">
                                          <p:val>
                                            <p:strVal val="#ppt_w"/>
                                          </p:val>
                                        </p:tav>
                                      </p:tavLst>
                                    </p:anim>
                                    <p:anim calcmode="lin" valueType="num">
                                      <p:cBhvr additive="base">
                                        <p:cTn dur="500"/>
                                        <p:tgtEl>
                                          <p:spTgt spid="199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1000"/>
                                        <p:tgtEl>
                                          <p:spTgt spid="1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1000"/>
                                        <p:tgtEl>
                                          <p:spTgt spid="1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grpSp>
        <p:nvGrpSpPr>
          <p:cNvPr id="2004" name="Google Shape;2004;g2d024d6cf77_2_494"/>
          <p:cNvGrpSpPr/>
          <p:nvPr/>
        </p:nvGrpSpPr>
        <p:grpSpPr>
          <a:xfrm>
            <a:off x="6423102" y="1144417"/>
            <a:ext cx="339253" cy="339253"/>
            <a:chOff x="1492675" y="4992125"/>
            <a:chExt cx="481825" cy="481825"/>
          </a:xfrm>
        </p:grpSpPr>
        <p:sp>
          <p:nvSpPr>
            <p:cNvPr id="2005" name="Google Shape;2005;g2d024d6cf77_2_4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06" name="Google Shape;2006;g2d024d6cf77_2_4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007" name="Google Shape;2007;g2d024d6cf77_2_494"/>
          <p:cNvGrpSpPr/>
          <p:nvPr/>
        </p:nvGrpSpPr>
        <p:grpSpPr>
          <a:xfrm>
            <a:off x="6423102" y="1647742"/>
            <a:ext cx="339253" cy="339253"/>
            <a:chOff x="1492675" y="4992125"/>
            <a:chExt cx="481825" cy="481825"/>
          </a:xfrm>
        </p:grpSpPr>
        <p:sp>
          <p:nvSpPr>
            <p:cNvPr id="2008" name="Google Shape;2008;g2d024d6cf77_2_4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09" name="Google Shape;2009;g2d024d6cf77_2_4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010" name="Google Shape;2010;g2d024d6cf77_2_494"/>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011" name="Google Shape;2011;g2d024d6cf77_2_494"/>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12" name="Google Shape;2012;g2d024d6cf77_2_494"/>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
        <p:nvSpPr>
          <p:cNvPr id="2013" name="Google Shape;2013;g2d024d6cf77_2_494"/>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b="1" lang="es-ES" sz="3500">
                <a:solidFill>
                  <a:schemeClr val="accent4"/>
                </a:solidFill>
              </a:rPr>
              <a:t>Linearity</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g2ce34935417_0_21"/>
          <p:cNvSpPr txBox="1"/>
          <p:nvPr>
            <p:ph type="title"/>
          </p:nvPr>
        </p:nvSpPr>
        <p:spPr>
          <a:xfrm>
            <a:off x="1085150" y="1801450"/>
            <a:ext cx="3002700" cy="107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a:solidFill>
                  <a:schemeClr val="accent3"/>
                </a:solidFill>
              </a:rPr>
              <a:t>3. </a:t>
            </a:r>
            <a:r>
              <a:rPr lang="es-ES">
                <a:solidFill>
                  <a:schemeClr val="dk1"/>
                </a:solidFill>
              </a:rPr>
              <a:t>Linearity - </a:t>
            </a:r>
            <a:r>
              <a:rPr lang="es-ES" sz="3700"/>
              <a:t>Residuals Vs. Fitted Plot</a:t>
            </a:r>
            <a:endParaRPr sz="3700"/>
          </a:p>
        </p:txBody>
      </p:sp>
      <p:sp>
        <p:nvSpPr>
          <p:cNvPr id="2020" name="Google Shape;2020;g2ce34935417_0_21"/>
          <p:cNvSpPr txBox="1"/>
          <p:nvPr>
            <p:ph idx="1" type="body"/>
          </p:nvPr>
        </p:nvSpPr>
        <p:spPr>
          <a:xfrm>
            <a:off x="935146" y="2995105"/>
            <a:ext cx="3302700" cy="1139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s-ES" sz="1600">
                <a:solidFill>
                  <a:srgbClr val="695D46"/>
                </a:solidFill>
                <a:latin typeface="Comic Sans MS"/>
                <a:ea typeface="Comic Sans MS"/>
                <a:cs typeface="Comic Sans MS"/>
                <a:sym typeface="Comic Sans MS"/>
              </a:rPr>
              <a:t>There is</a:t>
            </a:r>
            <a:r>
              <a:rPr b="1" lang="es-ES" sz="1600">
                <a:solidFill>
                  <a:srgbClr val="695D46"/>
                </a:solidFill>
                <a:latin typeface="Comic Sans MS"/>
                <a:ea typeface="Comic Sans MS"/>
                <a:cs typeface="Comic Sans MS"/>
                <a:sym typeface="Comic Sans MS"/>
              </a:rPr>
              <a:t> no discernible pattern</a:t>
            </a:r>
            <a:r>
              <a:rPr lang="es-ES" sz="1600">
                <a:solidFill>
                  <a:srgbClr val="695D46"/>
                </a:solidFill>
                <a:latin typeface="Comic Sans MS"/>
                <a:ea typeface="Comic Sans MS"/>
                <a:cs typeface="Comic Sans MS"/>
                <a:sym typeface="Comic Sans MS"/>
              </a:rPr>
              <a:t> or trend in these plots, which is a good sign </a:t>
            </a:r>
            <a:r>
              <a:rPr b="1" lang="es-ES" sz="1600">
                <a:solidFill>
                  <a:srgbClr val="695D46"/>
                </a:solidFill>
                <a:latin typeface="Comic Sans MS"/>
                <a:ea typeface="Comic Sans MS"/>
                <a:cs typeface="Comic Sans MS"/>
                <a:sym typeface="Comic Sans MS"/>
              </a:rPr>
              <a:t>suggesting the relationship is linear</a:t>
            </a:r>
            <a:endParaRPr b="1" sz="1600">
              <a:solidFill>
                <a:srgbClr val="695D46"/>
              </a:solidFill>
              <a:latin typeface="Comic Sans MS"/>
              <a:ea typeface="Comic Sans MS"/>
              <a:cs typeface="Comic Sans MS"/>
              <a:sym typeface="Comic Sans MS"/>
            </a:endParaRPr>
          </a:p>
        </p:txBody>
      </p:sp>
      <p:pic>
        <p:nvPicPr>
          <p:cNvPr id="2021" name="Google Shape;2021;g2ce34935417_0_21"/>
          <p:cNvPicPr preferRelativeResize="0"/>
          <p:nvPr/>
        </p:nvPicPr>
        <p:blipFill>
          <a:blip r:embed="rId3">
            <a:alphaModFix/>
          </a:blip>
          <a:stretch>
            <a:fillRect/>
          </a:stretch>
        </p:blipFill>
        <p:spPr>
          <a:xfrm>
            <a:off x="4439150" y="1262750"/>
            <a:ext cx="3828600" cy="2871450"/>
          </a:xfrm>
          <a:prstGeom prst="rect">
            <a:avLst/>
          </a:prstGeom>
          <a:noFill/>
          <a:ln>
            <a:noFill/>
          </a:ln>
        </p:spPr>
      </p:pic>
      <p:pic>
        <p:nvPicPr>
          <p:cNvPr id="2022" name="Google Shape;2022;g2ce34935417_0_21"/>
          <p:cNvPicPr preferRelativeResize="0"/>
          <p:nvPr/>
        </p:nvPicPr>
        <p:blipFill rotWithShape="1">
          <a:blip r:embed="rId4">
            <a:alphaModFix/>
          </a:blip>
          <a:srcRect b="0" l="0" r="0" t="0"/>
          <a:stretch/>
        </p:blipFill>
        <p:spPr>
          <a:xfrm>
            <a:off x="770790" y="1323306"/>
            <a:ext cx="358184" cy="358184"/>
          </a:xfrm>
          <a:prstGeom prst="rect">
            <a:avLst/>
          </a:prstGeom>
          <a:noFill/>
          <a:ln>
            <a:noFill/>
          </a:ln>
        </p:spPr>
      </p:pic>
      <p:sp>
        <p:nvSpPr>
          <p:cNvPr id="2023" name="Google Shape;2023;g2ce34935417_0_21"/>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24" name="Google Shape;2024;g2ce34935417_0_21"/>
          <p:cNvSpPr/>
          <p:nvPr/>
        </p:nvSpPr>
        <p:spPr>
          <a:xfrm>
            <a:off x="4037239" y="20045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20"/>
                                        </p:tgtEl>
                                        <p:attrNameLst>
                                          <p:attrName>style.visibility</p:attrName>
                                        </p:attrNameLst>
                                      </p:cBhvr>
                                      <p:to>
                                        <p:strVal val="visible"/>
                                      </p:to>
                                    </p:set>
                                    <p:animEffect filter="fade" transition="in">
                                      <p:cBhvr>
                                        <p:cTn dur="1000"/>
                                        <p:tgtEl>
                                          <p:spTgt spid="2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g2d05070e28f_0_455"/>
          <p:cNvSpPr txBox="1"/>
          <p:nvPr>
            <p:ph type="title"/>
          </p:nvPr>
        </p:nvSpPr>
        <p:spPr>
          <a:xfrm>
            <a:off x="2579538" y="423350"/>
            <a:ext cx="3984900" cy="636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Presentat</a:t>
            </a:r>
            <a:r>
              <a:rPr lang="es-ES" sz="3200"/>
              <a:t>i</a:t>
            </a:r>
            <a:r>
              <a:rPr lang="es-ES" sz="3200"/>
              <a:t>on Outline</a:t>
            </a:r>
            <a:endParaRPr sz="3200"/>
          </a:p>
        </p:txBody>
      </p:sp>
      <p:sp>
        <p:nvSpPr>
          <p:cNvPr id="1766" name="Google Shape;1766;g2d05070e28f_0_455"/>
          <p:cNvSpPr/>
          <p:nvPr/>
        </p:nvSpPr>
        <p:spPr>
          <a:xfrm>
            <a:off x="7463046" y="7588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67" name="Google Shape;1767;g2d05070e28f_0_455"/>
          <p:cNvSpPr/>
          <p:nvPr/>
        </p:nvSpPr>
        <p:spPr>
          <a:xfrm>
            <a:off x="961489" y="4426919"/>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768" name="Google Shape;1768;g2d05070e28f_0_455"/>
          <p:cNvPicPr preferRelativeResize="0"/>
          <p:nvPr/>
        </p:nvPicPr>
        <p:blipFill rotWithShape="1">
          <a:blip r:embed="rId3">
            <a:alphaModFix/>
          </a:blip>
          <a:srcRect b="0" l="0" r="0" t="0"/>
          <a:stretch/>
        </p:blipFill>
        <p:spPr>
          <a:xfrm>
            <a:off x="1064515" y="963956"/>
            <a:ext cx="358184" cy="358184"/>
          </a:xfrm>
          <a:prstGeom prst="rect">
            <a:avLst/>
          </a:prstGeom>
          <a:noFill/>
          <a:ln>
            <a:noFill/>
          </a:ln>
        </p:spPr>
      </p:pic>
      <p:pic>
        <p:nvPicPr>
          <p:cNvPr id="1769" name="Google Shape;1769;g2d05070e28f_0_455"/>
          <p:cNvPicPr preferRelativeResize="0"/>
          <p:nvPr/>
        </p:nvPicPr>
        <p:blipFill rotWithShape="1">
          <a:blip r:embed="rId4">
            <a:alphaModFix/>
          </a:blip>
          <a:srcRect b="0" l="0" r="0" t="0"/>
          <a:stretch/>
        </p:blipFill>
        <p:spPr>
          <a:xfrm>
            <a:off x="7595678" y="4128475"/>
            <a:ext cx="358184" cy="358184"/>
          </a:xfrm>
          <a:prstGeom prst="rect">
            <a:avLst/>
          </a:prstGeom>
          <a:noFill/>
          <a:ln>
            <a:noFill/>
          </a:ln>
        </p:spPr>
      </p:pic>
      <p:pic>
        <p:nvPicPr>
          <p:cNvPr id="1770" name="Google Shape;1770;g2d05070e28f_0_455"/>
          <p:cNvPicPr preferRelativeResize="0"/>
          <p:nvPr/>
        </p:nvPicPr>
        <p:blipFill>
          <a:blip r:embed="rId5">
            <a:alphaModFix/>
          </a:blip>
          <a:stretch>
            <a:fillRect/>
          </a:stretch>
        </p:blipFill>
        <p:spPr>
          <a:xfrm>
            <a:off x="1262075" y="963950"/>
            <a:ext cx="6507725" cy="380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500"/>
                                        <p:tgtEl>
                                          <p:spTgt spid="176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500"/>
                                        <p:tgtEl>
                                          <p:spTgt spid="1768"/>
                                        </p:tgtEl>
                                        <p:attrNameLst>
                                          <p:attrName>ppt_w</p:attrName>
                                        </p:attrNameLst>
                                      </p:cBhvr>
                                      <p:tavLst>
                                        <p:tav fmla="" tm="0">
                                          <p:val>
                                            <p:strVal val="0"/>
                                          </p:val>
                                        </p:tav>
                                        <p:tav fmla="" tm="100000">
                                          <p:val>
                                            <p:strVal val="#ppt_w"/>
                                          </p:val>
                                        </p:tav>
                                      </p:tavLst>
                                    </p:anim>
                                    <p:anim calcmode="lin" valueType="num">
                                      <p:cBhvr additive="base">
                                        <p:cTn dur="500"/>
                                        <p:tgtEl>
                                          <p:spTgt spid="176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500"/>
                                        <p:tgtEl>
                                          <p:spTgt spid="1766"/>
                                        </p:tgtEl>
                                      </p:cBhvr>
                                    </p:animEffect>
                                  </p:childTnLst>
                                </p:cTn>
                              </p:par>
                              <p:par>
                                <p:cTn fill="hold" nodeType="with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500"/>
                                        <p:tgtEl>
                                          <p:spTgt spid="1767"/>
                                        </p:tgtEl>
                                      </p:cBhvr>
                                    </p:animEffect>
                                  </p:childTnLst>
                                </p:cTn>
                              </p:par>
                              <p:par>
                                <p:cTn fill="hold" nodeType="withEffect" presetClass="entr" presetID="23" presetSubtype="16">
                                  <p:stCondLst>
                                    <p:cond delay="0"/>
                                  </p:stCondLst>
                                  <p:childTnLst>
                                    <p:set>
                                      <p:cBhvr>
                                        <p:cTn dur="1" fill="hold">
                                          <p:stCondLst>
                                            <p:cond delay="0"/>
                                          </p:stCondLst>
                                        </p:cTn>
                                        <p:tgtEl>
                                          <p:spTgt spid="1769"/>
                                        </p:tgtEl>
                                        <p:attrNameLst>
                                          <p:attrName>style.visibility</p:attrName>
                                        </p:attrNameLst>
                                      </p:cBhvr>
                                      <p:to>
                                        <p:strVal val="visible"/>
                                      </p:to>
                                    </p:set>
                                    <p:anim calcmode="lin" valueType="num">
                                      <p:cBhvr additive="base">
                                        <p:cTn dur="500"/>
                                        <p:tgtEl>
                                          <p:spTgt spid="1769"/>
                                        </p:tgtEl>
                                        <p:attrNameLst>
                                          <p:attrName>ppt_w</p:attrName>
                                        </p:attrNameLst>
                                      </p:cBhvr>
                                      <p:tavLst>
                                        <p:tav fmla="" tm="0">
                                          <p:val>
                                            <p:strVal val="0"/>
                                          </p:val>
                                        </p:tav>
                                        <p:tav fmla="" tm="100000">
                                          <p:val>
                                            <p:strVal val="#ppt_w"/>
                                          </p:val>
                                        </p:tav>
                                      </p:tavLst>
                                    </p:anim>
                                    <p:anim calcmode="lin" valueType="num">
                                      <p:cBhvr additive="base">
                                        <p:cTn dur="500"/>
                                        <p:tgtEl>
                                          <p:spTgt spid="176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g1ff523f9015_0_35"/>
          <p:cNvSpPr txBox="1"/>
          <p:nvPr>
            <p:ph type="title"/>
          </p:nvPr>
        </p:nvSpPr>
        <p:spPr>
          <a:xfrm>
            <a:off x="1085150" y="1801450"/>
            <a:ext cx="3002700" cy="107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a:solidFill>
                  <a:schemeClr val="accent3"/>
                </a:solidFill>
              </a:rPr>
              <a:t>3. </a:t>
            </a:r>
            <a:r>
              <a:rPr lang="es-ES">
                <a:solidFill>
                  <a:schemeClr val="dk1"/>
                </a:solidFill>
              </a:rPr>
              <a:t>Linearity - </a:t>
            </a:r>
            <a:r>
              <a:rPr lang="es-ES" sz="3700"/>
              <a:t>Observed </a:t>
            </a:r>
            <a:r>
              <a:rPr lang="es-ES" sz="3700"/>
              <a:t>Vs. Fitted Plot</a:t>
            </a:r>
            <a:endParaRPr sz="3700"/>
          </a:p>
        </p:txBody>
      </p:sp>
      <p:sp>
        <p:nvSpPr>
          <p:cNvPr id="2031" name="Google Shape;2031;g1ff523f9015_0_35"/>
          <p:cNvSpPr txBox="1"/>
          <p:nvPr>
            <p:ph idx="1" type="body"/>
          </p:nvPr>
        </p:nvSpPr>
        <p:spPr>
          <a:xfrm>
            <a:off x="935146" y="2995105"/>
            <a:ext cx="3302700" cy="1139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s-ES" sz="1600">
                <a:solidFill>
                  <a:srgbClr val="695D46"/>
                </a:solidFill>
                <a:latin typeface="Comic Sans MS"/>
                <a:ea typeface="Comic Sans MS"/>
                <a:cs typeface="Comic Sans MS"/>
                <a:sym typeface="Comic Sans MS"/>
              </a:rPr>
              <a:t>Points fall along the 45-degrees line, which suggest the model is a good fit </a:t>
            </a:r>
            <a:endParaRPr b="1" sz="1600">
              <a:solidFill>
                <a:srgbClr val="695D46"/>
              </a:solidFill>
              <a:latin typeface="Comic Sans MS"/>
              <a:ea typeface="Comic Sans MS"/>
              <a:cs typeface="Comic Sans MS"/>
              <a:sym typeface="Comic Sans MS"/>
            </a:endParaRPr>
          </a:p>
        </p:txBody>
      </p:sp>
      <p:pic>
        <p:nvPicPr>
          <p:cNvPr id="2032" name="Google Shape;2032;g1ff523f9015_0_35"/>
          <p:cNvPicPr preferRelativeResize="0"/>
          <p:nvPr/>
        </p:nvPicPr>
        <p:blipFill rotWithShape="1">
          <a:blip r:embed="rId3">
            <a:alphaModFix/>
          </a:blip>
          <a:srcRect b="0" l="0" r="0" t="0"/>
          <a:stretch/>
        </p:blipFill>
        <p:spPr>
          <a:xfrm>
            <a:off x="770790" y="1323306"/>
            <a:ext cx="358184" cy="358184"/>
          </a:xfrm>
          <a:prstGeom prst="rect">
            <a:avLst/>
          </a:prstGeom>
          <a:noFill/>
          <a:ln>
            <a:noFill/>
          </a:ln>
        </p:spPr>
      </p:pic>
      <p:sp>
        <p:nvSpPr>
          <p:cNvPr id="2033" name="Google Shape;2033;g1ff523f9015_0_35"/>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34" name="Google Shape;2034;g1ff523f9015_0_35"/>
          <p:cNvSpPr/>
          <p:nvPr/>
        </p:nvSpPr>
        <p:spPr>
          <a:xfrm>
            <a:off x="4037239" y="20045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35" name="Google Shape;2035;g1ff523f9015_0_35"/>
          <p:cNvPicPr preferRelativeResize="0"/>
          <p:nvPr/>
        </p:nvPicPr>
        <p:blipFill>
          <a:blip r:embed="rId4">
            <a:alphaModFix/>
          </a:blip>
          <a:stretch>
            <a:fillRect/>
          </a:stretch>
        </p:blipFill>
        <p:spPr>
          <a:xfrm>
            <a:off x="4557225" y="1070676"/>
            <a:ext cx="4002875" cy="300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1000"/>
                                        <p:tgtEl>
                                          <p:spTgt spid="20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grpSp>
        <p:nvGrpSpPr>
          <p:cNvPr id="2040" name="Google Shape;2040;g2ce34935417_0_36"/>
          <p:cNvGrpSpPr/>
          <p:nvPr/>
        </p:nvGrpSpPr>
        <p:grpSpPr>
          <a:xfrm>
            <a:off x="6423102" y="1144417"/>
            <a:ext cx="339253" cy="339253"/>
            <a:chOff x="1492675" y="4992125"/>
            <a:chExt cx="481825" cy="481825"/>
          </a:xfrm>
        </p:grpSpPr>
        <p:sp>
          <p:nvSpPr>
            <p:cNvPr id="2041" name="Google Shape;2041;g2ce34935417_0_3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42" name="Google Shape;2042;g2ce34935417_0_3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043" name="Google Shape;2043;g2ce34935417_0_36"/>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044" name="Google Shape;2044;g2ce34935417_0_36"/>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45" name="Google Shape;2045;g2ce34935417_0_36"/>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046" name="Google Shape;2046;g2ce34935417_0_36"/>
          <p:cNvGrpSpPr/>
          <p:nvPr/>
        </p:nvGrpSpPr>
        <p:grpSpPr>
          <a:xfrm>
            <a:off x="6423102" y="1677817"/>
            <a:ext cx="339253" cy="339253"/>
            <a:chOff x="1492675" y="4992125"/>
            <a:chExt cx="481825" cy="481825"/>
          </a:xfrm>
        </p:grpSpPr>
        <p:sp>
          <p:nvSpPr>
            <p:cNvPr id="2047" name="Google Shape;2047;g2ce34935417_0_3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48" name="Google Shape;2048;g2ce34935417_0_3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049" name="Google Shape;2049;g2ce34935417_0_36"/>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b="1" lang="es-ES" sz="3500">
                <a:solidFill>
                  <a:schemeClr val="accent4"/>
                </a:solidFill>
              </a:rPr>
              <a:t>Homoscedasticity</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050" name="Google Shape;2050;g2ce34935417_0_36"/>
          <p:cNvGrpSpPr/>
          <p:nvPr/>
        </p:nvGrpSpPr>
        <p:grpSpPr>
          <a:xfrm>
            <a:off x="6423102" y="2211217"/>
            <a:ext cx="339253" cy="339253"/>
            <a:chOff x="1492675" y="4992125"/>
            <a:chExt cx="481825" cy="481825"/>
          </a:xfrm>
        </p:grpSpPr>
        <p:sp>
          <p:nvSpPr>
            <p:cNvPr id="2051" name="Google Shape;2051;g2ce34935417_0_3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52" name="Google Shape;2052;g2ce34935417_0_3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pic>
        <p:nvPicPr>
          <p:cNvPr id="2057" name="Google Shape;2057;g2ce34935417_0_84"/>
          <p:cNvPicPr preferRelativeResize="0"/>
          <p:nvPr/>
        </p:nvPicPr>
        <p:blipFill>
          <a:blip r:embed="rId3">
            <a:alphaModFix/>
          </a:blip>
          <a:stretch>
            <a:fillRect/>
          </a:stretch>
        </p:blipFill>
        <p:spPr>
          <a:xfrm>
            <a:off x="955700" y="1927522"/>
            <a:ext cx="2792174" cy="2368078"/>
          </a:xfrm>
          <a:prstGeom prst="rect">
            <a:avLst/>
          </a:prstGeom>
          <a:noFill/>
          <a:ln>
            <a:noFill/>
          </a:ln>
        </p:spPr>
      </p:pic>
      <p:sp>
        <p:nvSpPr>
          <p:cNvPr id="2058" name="Google Shape;2058;g2ce34935417_0_84"/>
          <p:cNvSpPr txBox="1"/>
          <p:nvPr>
            <p:ph type="title"/>
          </p:nvPr>
        </p:nvSpPr>
        <p:spPr>
          <a:xfrm>
            <a:off x="810750" y="551425"/>
            <a:ext cx="7522500" cy="1102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500"/>
              <a:buFont typeface="Pacifico"/>
              <a:buNone/>
            </a:pPr>
            <a:r>
              <a:rPr lang="es-ES">
                <a:solidFill>
                  <a:schemeClr val="accent3"/>
                </a:solidFill>
              </a:rPr>
              <a:t>4</a:t>
            </a:r>
            <a:r>
              <a:rPr lang="es-ES">
                <a:solidFill>
                  <a:schemeClr val="accent3"/>
                </a:solidFill>
              </a:rPr>
              <a:t>. </a:t>
            </a:r>
            <a:r>
              <a:rPr lang="es-ES">
                <a:solidFill>
                  <a:schemeClr val="dk1"/>
                </a:solidFill>
              </a:rPr>
              <a:t>Homoscedasticity - </a:t>
            </a:r>
            <a:r>
              <a:rPr lang="es-ES"/>
              <a:t>Residual plots &amp; Breusch-Pagan Test</a:t>
            </a:r>
            <a:endParaRPr/>
          </a:p>
        </p:txBody>
      </p:sp>
      <p:pic>
        <p:nvPicPr>
          <p:cNvPr id="2059" name="Google Shape;2059;g2ce34935417_0_84"/>
          <p:cNvPicPr preferRelativeResize="0"/>
          <p:nvPr/>
        </p:nvPicPr>
        <p:blipFill rotWithShape="1">
          <a:blip r:embed="rId4">
            <a:alphaModFix/>
          </a:blip>
          <a:srcRect b="0" l="0" r="0" t="0"/>
          <a:stretch/>
        </p:blipFill>
        <p:spPr>
          <a:xfrm>
            <a:off x="3551917" y="3996449"/>
            <a:ext cx="195958" cy="299149"/>
          </a:xfrm>
          <a:prstGeom prst="rect">
            <a:avLst/>
          </a:prstGeom>
          <a:noFill/>
          <a:ln>
            <a:noFill/>
          </a:ln>
        </p:spPr>
      </p:pic>
      <p:pic>
        <p:nvPicPr>
          <p:cNvPr id="2060" name="Google Shape;2060;g2ce34935417_0_84"/>
          <p:cNvPicPr preferRelativeResize="0"/>
          <p:nvPr/>
        </p:nvPicPr>
        <p:blipFill rotWithShape="1">
          <a:blip r:embed="rId5">
            <a:alphaModFix/>
          </a:blip>
          <a:srcRect b="0" l="0" r="0" t="0"/>
          <a:stretch/>
        </p:blipFill>
        <p:spPr>
          <a:xfrm>
            <a:off x="7223864" y="1848155"/>
            <a:ext cx="237607" cy="335410"/>
          </a:xfrm>
          <a:prstGeom prst="rect">
            <a:avLst/>
          </a:prstGeom>
          <a:noFill/>
          <a:ln>
            <a:noFill/>
          </a:ln>
        </p:spPr>
      </p:pic>
      <p:pic>
        <p:nvPicPr>
          <p:cNvPr id="2061" name="Google Shape;2061;g2ce34935417_0_84"/>
          <p:cNvPicPr preferRelativeResize="0"/>
          <p:nvPr/>
        </p:nvPicPr>
        <p:blipFill rotWithShape="1">
          <a:blip r:embed="rId6">
            <a:alphaModFix/>
          </a:blip>
          <a:srcRect b="0" l="0" r="0" t="0"/>
          <a:stretch/>
        </p:blipFill>
        <p:spPr>
          <a:xfrm>
            <a:off x="1049222" y="1828775"/>
            <a:ext cx="195958" cy="299149"/>
          </a:xfrm>
          <a:prstGeom prst="rect">
            <a:avLst/>
          </a:prstGeom>
          <a:noFill/>
          <a:ln>
            <a:noFill/>
          </a:ln>
        </p:spPr>
      </p:pic>
      <p:sp>
        <p:nvSpPr>
          <p:cNvPr id="2062" name="Google Shape;2062;g2ce34935417_0_84"/>
          <p:cNvSpPr/>
          <p:nvPr/>
        </p:nvSpPr>
        <p:spPr>
          <a:xfrm>
            <a:off x="7707160" y="3276094"/>
            <a:ext cx="143400" cy="1500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2063" name="Google Shape;2063;g2ce34935417_0_84"/>
          <p:cNvGrpSpPr/>
          <p:nvPr/>
        </p:nvGrpSpPr>
        <p:grpSpPr>
          <a:xfrm>
            <a:off x="6697802" y="1132863"/>
            <a:ext cx="364223" cy="308482"/>
            <a:chOff x="7618542" y="1176140"/>
            <a:chExt cx="558025" cy="472625"/>
          </a:xfrm>
        </p:grpSpPr>
        <p:sp>
          <p:nvSpPr>
            <p:cNvPr id="2064" name="Google Shape;2064;g2ce34935417_0_84"/>
            <p:cNvSpPr/>
            <p:nvPr/>
          </p:nvSpPr>
          <p:spPr>
            <a:xfrm>
              <a:off x="7772716" y="1177978"/>
              <a:ext cx="193660" cy="372765"/>
            </a:xfrm>
            <a:custGeom>
              <a:rect b="b" l="l" r="r" t="t"/>
              <a:pathLst>
                <a:path extrusionOk="0" h="591690" w="307397">
                  <a:moveTo>
                    <a:pt x="98" y="526035"/>
                  </a:moveTo>
                  <a:cubicBezTo>
                    <a:pt x="860" y="500413"/>
                    <a:pt x="9242" y="476600"/>
                    <a:pt x="19529" y="453740"/>
                  </a:cubicBezTo>
                  <a:cubicBezTo>
                    <a:pt x="74202" y="332392"/>
                    <a:pt x="127637" y="210376"/>
                    <a:pt x="184692" y="90076"/>
                  </a:cubicBezTo>
                  <a:cubicBezTo>
                    <a:pt x="195170" y="68073"/>
                    <a:pt x="206790" y="46737"/>
                    <a:pt x="221935" y="27401"/>
                  </a:cubicBezTo>
                  <a:cubicBezTo>
                    <a:pt x="228126" y="19591"/>
                    <a:pt x="235365" y="12923"/>
                    <a:pt x="243652" y="7399"/>
                  </a:cubicBezTo>
                  <a:cubicBezTo>
                    <a:pt x="266512" y="-7841"/>
                    <a:pt x="293944" y="1303"/>
                    <a:pt x="302993" y="27115"/>
                  </a:cubicBezTo>
                  <a:cubicBezTo>
                    <a:pt x="310994" y="49785"/>
                    <a:pt x="306707" y="72359"/>
                    <a:pt x="301088" y="94552"/>
                  </a:cubicBezTo>
                  <a:cubicBezTo>
                    <a:pt x="287657" y="147892"/>
                    <a:pt x="265274" y="197994"/>
                    <a:pt x="244509" y="248667"/>
                  </a:cubicBezTo>
                  <a:cubicBezTo>
                    <a:pt x="208695" y="336011"/>
                    <a:pt x="169452" y="421736"/>
                    <a:pt x="130400" y="507652"/>
                  </a:cubicBezTo>
                  <a:cubicBezTo>
                    <a:pt x="117827" y="535369"/>
                    <a:pt x="103730" y="562706"/>
                    <a:pt x="76202" y="579375"/>
                  </a:cubicBezTo>
                  <a:cubicBezTo>
                    <a:pt x="70678" y="582709"/>
                    <a:pt x="64963" y="585947"/>
                    <a:pt x="59057" y="588328"/>
                  </a:cubicBezTo>
                  <a:cubicBezTo>
                    <a:pt x="37150" y="596901"/>
                    <a:pt x="17624" y="588805"/>
                    <a:pt x="8384" y="567183"/>
                  </a:cubicBezTo>
                  <a:cubicBezTo>
                    <a:pt x="2765" y="554134"/>
                    <a:pt x="-93" y="540418"/>
                    <a:pt x="2" y="5260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65" name="Google Shape;2065;g2ce34935417_0_84"/>
            <p:cNvSpPr/>
            <p:nvPr/>
          </p:nvSpPr>
          <p:spPr>
            <a:xfrm>
              <a:off x="7906344" y="1400629"/>
              <a:ext cx="270223" cy="248136"/>
            </a:xfrm>
            <a:custGeom>
              <a:rect b="b" l="l" r="r" t="t"/>
              <a:pathLst>
                <a:path extrusionOk="0" h="393866" w="428925">
                  <a:moveTo>
                    <a:pt x="43443" y="393772"/>
                  </a:moveTo>
                  <a:cubicBezTo>
                    <a:pt x="11820" y="393581"/>
                    <a:pt x="-4658" y="372626"/>
                    <a:pt x="1152" y="346718"/>
                  </a:cubicBezTo>
                  <a:cubicBezTo>
                    <a:pt x="6201" y="324144"/>
                    <a:pt x="20107" y="306427"/>
                    <a:pt x="34776" y="289378"/>
                  </a:cubicBezTo>
                  <a:cubicBezTo>
                    <a:pt x="71352" y="246801"/>
                    <a:pt x="114024" y="210415"/>
                    <a:pt x="154886" y="172220"/>
                  </a:cubicBezTo>
                  <a:cubicBezTo>
                    <a:pt x="193462" y="136120"/>
                    <a:pt x="232800" y="100878"/>
                    <a:pt x="271853" y="65350"/>
                  </a:cubicBezTo>
                  <a:cubicBezTo>
                    <a:pt x="299666" y="40013"/>
                    <a:pt x="328431" y="16201"/>
                    <a:pt x="365674" y="5723"/>
                  </a:cubicBezTo>
                  <a:cubicBezTo>
                    <a:pt x="375104" y="3056"/>
                    <a:pt x="384343" y="-182"/>
                    <a:pt x="394344" y="8"/>
                  </a:cubicBezTo>
                  <a:cubicBezTo>
                    <a:pt x="417014" y="294"/>
                    <a:pt x="432635" y="18391"/>
                    <a:pt x="428158" y="40585"/>
                  </a:cubicBezTo>
                  <a:cubicBezTo>
                    <a:pt x="421967" y="70779"/>
                    <a:pt x="407108" y="96782"/>
                    <a:pt x="386153" y="119166"/>
                  </a:cubicBezTo>
                  <a:cubicBezTo>
                    <a:pt x="352815" y="154694"/>
                    <a:pt x="314430" y="184793"/>
                    <a:pt x="278616" y="217559"/>
                  </a:cubicBezTo>
                  <a:cubicBezTo>
                    <a:pt x="245373" y="248039"/>
                    <a:pt x="211274" y="277567"/>
                    <a:pt x="177174" y="307094"/>
                  </a:cubicBezTo>
                  <a:cubicBezTo>
                    <a:pt x="147075" y="333193"/>
                    <a:pt x="116595" y="359005"/>
                    <a:pt x="82020" y="379198"/>
                  </a:cubicBezTo>
                  <a:cubicBezTo>
                    <a:pt x="68304" y="387199"/>
                    <a:pt x="54016" y="393581"/>
                    <a:pt x="43539" y="3938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66" name="Google Shape;2066;g2ce34935417_0_84"/>
            <p:cNvSpPr/>
            <p:nvPr/>
          </p:nvSpPr>
          <p:spPr>
            <a:xfrm>
              <a:off x="7618542" y="1176140"/>
              <a:ext cx="97371" cy="325571"/>
            </a:xfrm>
            <a:custGeom>
              <a:rect b="b" l="l" r="r" t="t"/>
              <a:pathLst>
                <a:path extrusionOk="0" h="516780" w="154557">
                  <a:moveTo>
                    <a:pt x="154557" y="70462"/>
                  </a:moveTo>
                  <a:cubicBezTo>
                    <a:pt x="152843" y="111229"/>
                    <a:pt x="147700" y="148948"/>
                    <a:pt x="142937" y="186572"/>
                  </a:cubicBezTo>
                  <a:cubicBezTo>
                    <a:pt x="135603" y="244293"/>
                    <a:pt x="127983" y="301920"/>
                    <a:pt x="120553" y="359546"/>
                  </a:cubicBezTo>
                  <a:cubicBezTo>
                    <a:pt x="114457" y="406980"/>
                    <a:pt x="96741" y="450605"/>
                    <a:pt x="76643" y="493372"/>
                  </a:cubicBezTo>
                  <a:cubicBezTo>
                    <a:pt x="74547" y="497754"/>
                    <a:pt x="71309" y="501754"/>
                    <a:pt x="67975" y="505278"/>
                  </a:cubicBezTo>
                  <a:cubicBezTo>
                    <a:pt x="50544" y="523281"/>
                    <a:pt x="26922" y="519756"/>
                    <a:pt x="15397" y="497468"/>
                  </a:cubicBezTo>
                  <a:cubicBezTo>
                    <a:pt x="7872" y="482895"/>
                    <a:pt x="8063" y="466512"/>
                    <a:pt x="5205" y="450891"/>
                  </a:cubicBezTo>
                  <a:cubicBezTo>
                    <a:pt x="-4605" y="396503"/>
                    <a:pt x="824" y="342687"/>
                    <a:pt x="10158" y="288870"/>
                  </a:cubicBezTo>
                  <a:cubicBezTo>
                    <a:pt x="20731" y="228196"/>
                    <a:pt x="27780" y="166950"/>
                    <a:pt x="39591" y="106562"/>
                  </a:cubicBezTo>
                  <a:cubicBezTo>
                    <a:pt x="44734" y="80463"/>
                    <a:pt x="50163" y="54270"/>
                    <a:pt x="62927" y="30552"/>
                  </a:cubicBezTo>
                  <a:cubicBezTo>
                    <a:pt x="74833" y="8550"/>
                    <a:pt x="93978" y="-2690"/>
                    <a:pt x="113409" y="549"/>
                  </a:cubicBezTo>
                  <a:cubicBezTo>
                    <a:pt x="133793" y="3978"/>
                    <a:pt x="149128" y="22075"/>
                    <a:pt x="152367" y="47031"/>
                  </a:cubicBezTo>
                  <a:cubicBezTo>
                    <a:pt x="153510" y="55698"/>
                    <a:pt x="153986" y="64461"/>
                    <a:pt x="154557" y="704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2067" name="Google Shape;2067;g2ce34935417_0_84"/>
          <p:cNvSpPr txBox="1"/>
          <p:nvPr/>
        </p:nvSpPr>
        <p:spPr>
          <a:xfrm>
            <a:off x="4693675" y="1901388"/>
            <a:ext cx="2613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H0: Homoscedasticity</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H1: </a:t>
            </a:r>
            <a:r>
              <a:rPr lang="es-ES" sz="1500">
                <a:solidFill>
                  <a:schemeClr val="dk1"/>
                </a:solidFill>
                <a:latin typeface="Comic Sans MS"/>
                <a:ea typeface="Comic Sans MS"/>
                <a:cs typeface="Comic Sans MS"/>
                <a:sym typeface="Comic Sans MS"/>
              </a:rPr>
              <a:t>Heteroscedasticity</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Statistic: 32.1832</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p-value: 5.4650e-6</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p:txBody>
      </p:sp>
      <p:sp>
        <p:nvSpPr>
          <p:cNvPr id="2068" name="Google Shape;2068;g2ce34935417_0_84"/>
          <p:cNvSpPr/>
          <p:nvPr/>
        </p:nvSpPr>
        <p:spPr>
          <a:xfrm>
            <a:off x="4198375" y="3946379"/>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69" name="Google Shape;2069;g2ce34935417_0_84"/>
          <p:cNvSpPr txBox="1"/>
          <p:nvPr/>
        </p:nvSpPr>
        <p:spPr>
          <a:xfrm>
            <a:off x="4560083" y="3641185"/>
            <a:ext cx="2460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ES" sz="1500">
                <a:solidFill>
                  <a:schemeClr val="dk1"/>
                </a:solidFill>
                <a:latin typeface="Comic Sans MS"/>
                <a:ea typeface="Comic Sans MS"/>
                <a:cs typeface="Comic Sans MS"/>
                <a:sym typeface="Comic Sans MS"/>
              </a:rPr>
              <a:t>Strong evidence against Null hypothesis, suggest heteroscedasticity !!</a:t>
            </a:r>
            <a:endParaRPr i="1" sz="1500">
              <a:solidFill>
                <a:schemeClr val="dk1"/>
              </a:solidFill>
              <a:latin typeface="Comic Sans MS"/>
              <a:ea typeface="Comic Sans MS"/>
              <a:cs typeface="Comic Sans MS"/>
              <a:sym typeface="Comic Sans MS"/>
            </a:endParaRPr>
          </a:p>
        </p:txBody>
      </p:sp>
      <p:sp>
        <p:nvSpPr>
          <p:cNvPr id="2070" name="Google Shape;2070;g2ce34935417_0_84"/>
          <p:cNvSpPr/>
          <p:nvPr/>
        </p:nvSpPr>
        <p:spPr>
          <a:xfrm>
            <a:off x="6936438" y="3931329"/>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71" name="Google Shape;2071;g2ce34935417_0_84"/>
          <p:cNvSpPr txBox="1"/>
          <p:nvPr/>
        </p:nvSpPr>
        <p:spPr>
          <a:xfrm>
            <a:off x="7307282" y="3808734"/>
            <a:ext cx="1108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chemeClr val="dk2"/>
                </a:solidFill>
                <a:latin typeface="Comic Sans MS"/>
                <a:ea typeface="Comic Sans MS"/>
                <a:cs typeface="Comic Sans MS"/>
                <a:sym typeface="Comic Sans MS"/>
              </a:rPr>
              <a:t>WLS</a:t>
            </a:r>
            <a:endParaRPr b="1" sz="1500">
              <a:solidFill>
                <a:schemeClr val="dk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500"/>
                                        <p:tgtEl>
                                          <p:spTgt spid="205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063"/>
                                        </p:tgtEl>
                                        <p:attrNameLst>
                                          <p:attrName>style.visibility</p:attrName>
                                        </p:attrNameLst>
                                      </p:cBhvr>
                                      <p:to>
                                        <p:strVal val="visible"/>
                                      </p:to>
                                    </p:set>
                                    <p:anim calcmode="lin" valueType="num">
                                      <p:cBhvr additive="base">
                                        <p:cTn dur="500"/>
                                        <p:tgtEl>
                                          <p:spTgt spid="2063"/>
                                        </p:tgtEl>
                                        <p:attrNameLst>
                                          <p:attrName>ppt_w</p:attrName>
                                        </p:attrNameLst>
                                      </p:cBhvr>
                                      <p:tavLst>
                                        <p:tav fmla="" tm="0">
                                          <p:val>
                                            <p:strVal val="0"/>
                                          </p:val>
                                        </p:tav>
                                        <p:tav fmla="" tm="100000">
                                          <p:val>
                                            <p:strVal val="#ppt_w"/>
                                          </p:val>
                                        </p:tav>
                                      </p:tavLst>
                                    </p:anim>
                                    <p:anim calcmode="lin" valueType="num">
                                      <p:cBhvr additive="base">
                                        <p:cTn dur="500"/>
                                        <p:tgtEl>
                                          <p:spTgt spid="20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59"/>
                                        </p:tgtEl>
                                        <p:attrNameLst>
                                          <p:attrName>style.visibility</p:attrName>
                                        </p:attrNameLst>
                                      </p:cBhvr>
                                      <p:to>
                                        <p:strVal val="visible"/>
                                      </p:to>
                                    </p:set>
                                    <p:anim calcmode="lin" valueType="num">
                                      <p:cBhvr additive="base">
                                        <p:cTn dur="500"/>
                                        <p:tgtEl>
                                          <p:spTgt spid="2059"/>
                                        </p:tgtEl>
                                        <p:attrNameLst>
                                          <p:attrName>ppt_w</p:attrName>
                                        </p:attrNameLst>
                                      </p:cBhvr>
                                      <p:tavLst>
                                        <p:tav fmla="" tm="0">
                                          <p:val>
                                            <p:strVal val="0"/>
                                          </p:val>
                                        </p:tav>
                                        <p:tav fmla="" tm="100000">
                                          <p:val>
                                            <p:strVal val="#ppt_w"/>
                                          </p:val>
                                        </p:tav>
                                      </p:tavLst>
                                    </p:anim>
                                    <p:anim calcmode="lin" valueType="num">
                                      <p:cBhvr additive="base">
                                        <p:cTn dur="500"/>
                                        <p:tgtEl>
                                          <p:spTgt spid="20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60"/>
                                        </p:tgtEl>
                                        <p:attrNameLst>
                                          <p:attrName>style.visibility</p:attrName>
                                        </p:attrNameLst>
                                      </p:cBhvr>
                                      <p:to>
                                        <p:strVal val="visible"/>
                                      </p:to>
                                    </p:set>
                                    <p:anim calcmode="lin" valueType="num">
                                      <p:cBhvr additive="base">
                                        <p:cTn dur="500"/>
                                        <p:tgtEl>
                                          <p:spTgt spid="2060"/>
                                        </p:tgtEl>
                                        <p:attrNameLst>
                                          <p:attrName>ppt_w</p:attrName>
                                        </p:attrNameLst>
                                      </p:cBhvr>
                                      <p:tavLst>
                                        <p:tav fmla="" tm="0">
                                          <p:val>
                                            <p:strVal val="0"/>
                                          </p:val>
                                        </p:tav>
                                        <p:tav fmla="" tm="100000">
                                          <p:val>
                                            <p:strVal val="#ppt_w"/>
                                          </p:val>
                                        </p:tav>
                                      </p:tavLst>
                                    </p:anim>
                                    <p:anim calcmode="lin" valueType="num">
                                      <p:cBhvr additive="base">
                                        <p:cTn dur="500"/>
                                        <p:tgtEl>
                                          <p:spTgt spid="20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61"/>
                                        </p:tgtEl>
                                        <p:attrNameLst>
                                          <p:attrName>style.visibility</p:attrName>
                                        </p:attrNameLst>
                                      </p:cBhvr>
                                      <p:to>
                                        <p:strVal val="visible"/>
                                      </p:to>
                                    </p:set>
                                    <p:anim calcmode="lin" valueType="num">
                                      <p:cBhvr additive="base">
                                        <p:cTn dur="500"/>
                                        <p:tgtEl>
                                          <p:spTgt spid="2061"/>
                                        </p:tgtEl>
                                        <p:attrNameLst>
                                          <p:attrName>ppt_w</p:attrName>
                                        </p:attrNameLst>
                                      </p:cBhvr>
                                      <p:tavLst>
                                        <p:tav fmla="" tm="0">
                                          <p:val>
                                            <p:strVal val="0"/>
                                          </p:val>
                                        </p:tav>
                                        <p:tav fmla="" tm="100000">
                                          <p:val>
                                            <p:strVal val="#ppt_w"/>
                                          </p:val>
                                        </p:tav>
                                      </p:tavLst>
                                    </p:anim>
                                    <p:anim calcmode="lin" valueType="num">
                                      <p:cBhvr additive="base">
                                        <p:cTn dur="500"/>
                                        <p:tgtEl>
                                          <p:spTgt spid="20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62"/>
                                        </p:tgtEl>
                                        <p:attrNameLst>
                                          <p:attrName>style.visibility</p:attrName>
                                        </p:attrNameLst>
                                      </p:cBhvr>
                                      <p:to>
                                        <p:strVal val="visible"/>
                                      </p:to>
                                    </p:set>
                                    <p:anim calcmode="lin" valueType="num">
                                      <p:cBhvr additive="base">
                                        <p:cTn dur="500"/>
                                        <p:tgtEl>
                                          <p:spTgt spid="2062"/>
                                        </p:tgtEl>
                                        <p:attrNameLst>
                                          <p:attrName>ppt_w</p:attrName>
                                        </p:attrNameLst>
                                      </p:cBhvr>
                                      <p:tavLst>
                                        <p:tav fmla="" tm="0">
                                          <p:val>
                                            <p:strVal val="0"/>
                                          </p:val>
                                        </p:tav>
                                        <p:tav fmla="" tm="100000">
                                          <p:val>
                                            <p:strVal val="#ppt_w"/>
                                          </p:val>
                                        </p:tav>
                                      </p:tavLst>
                                    </p:anim>
                                    <p:anim calcmode="lin" valueType="num">
                                      <p:cBhvr additive="base">
                                        <p:cTn dur="500"/>
                                        <p:tgtEl>
                                          <p:spTgt spid="206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grpSp>
        <p:nvGrpSpPr>
          <p:cNvPr id="2076" name="Google Shape;2076;g2d024d6cf77_2_528"/>
          <p:cNvGrpSpPr/>
          <p:nvPr/>
        </p:nvGrpSpPr>
        <p:grpSpPr>
          <a:xfrm>
            <a:off x="6423102" y="1144417"/>
            <a:ext cx="339253" cy="339253"/>
            <a:chOff x="1492675" y="4992125"/>
            <a:chExt cx="481825" cy="481825"/>
          </a:xfrm>
        </p:grpSpPr>
        <p:sp>
          <p:nvSpPr>
            <p:cNvPr id="2077" name="Google Shape;2077;g2d024d6cf77_2_52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78" name="Google Shape;2078;g2d024d6cf77_2_52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079" name="Google Shape;2079;g2d024d6cf77_2_528"/>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080" name="Google Shape;2080;g2d024d6cf77_2_528"/>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081" name="Google Shape;2081;g2d024d6cf77_2_528"/>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082" name="Google Shape;2082;g2d024d6cf77_2_528"/>
          <p:cNvGrpSpPr/>
          <p:nvPr/>
        </p:nvGrpSpPr>
        <p:grpSpPr>
          <a:xfrm>
            <a:off x="6423102" y="1677817"/>
            <a:ext cx="339253" cy="339253"/>
            <a:chOff x="1492675" y="4992125"/>
            <a:chExt cx="481825" cy="481825"/>
          </a:xfrm>
        </p:grpSpPr>
        <p:sp>
          <p:nvSpPr>
            <p:cNvPr id="2083" name="Google Shape;2083;g2d024d6cf77_2_52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84" name="Google Shape;2084;g2d024d6cf77_2_52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085" name="Google Shape;2085;g2d024d6cf77_2_528"/>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b="1" lang="es-ES" sz="3500">
                <a:solidFill>
                  <a:schemeClr val="accent4"/>
                </a:solidFill>
              </a:rPr>
              <a:t>Autocorrelation</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086" name="Google Shape;2086;g2d024d6cf77_2_528"/>
          <p:cNvGrpSpPr/>
          <p:nvPr/>
        </p:nvGrpSpPr>
        <p:grpSpPr>
          <a:xfrm>
            <a:off x="6423102" y="2211217"/>
            <a:ext cx="339253" cy="339253"/>
            <a:chOff x="1492675" y="4992125"/>
            <a:chExt cx="481825" cy="481825"/>
          </a:xfrm>
        </p:grpSpPr>
        <p:sp>
          <p:nvSpPr>
            <p:cNvPr id="2087" name="Google Shape;2087;g2d024d6cf77_2_52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88" name="Google Shape;2088;g2d024d6cf77_2_52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089" name="Google Shape;2089;g2d024d6cf77_2_528"/>
          <p:cNvGrpSpPr/>
          <p:nvPr/>
        </p:nvGrpSpPr>
        <p:grpSpPr>
          <a:xfrm>
            <a:off x="6423098" y="2654392"/>
            <a:ext cx="339253" cy="339253"/>
            <a:chOff x="2085525" y="4992125"/>
            <a:chExt cx="481825" cy="481825"/>
          </a:xfrm>
        </p:grpSpPr>
        <p:sp>
          <p:nvSpPr>
            <p:cNvPr id="2090" name="Google Shape;2090;g2d024d6cf77_2_52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91" name="Google Shape;2091;g2d024d6cf77_2_52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g2ce34935417_0_180"/>
          <p:cNvSpPr txBox="1"/>
          <p:nvPr>
            <p:ph type="title"/>
          </p:nvPr>
        </p:nvSpPr>
        <p:spPr>
          <a:xfrm>
            <a:off x="723900" y="619690"/>
            <a:ext cx="7696200" cy="7155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accent3"/>
              </a:buClr>
              <a:buSzPct val="205714"/>
              <a:buFont typeface="Arial"/>
              <a:buNone/>
            </a:pPr>
            <a:r>
              <a:rPr lang="es-ES">
                <a:solidFill>
                  <a:schemeClr val="accent3"/>
                </a:solidFill>
              </a:rPr>
              <a:t>5</a:t>
            </a:r>
            <a:r>
              <a:rPr lang="es-ES">
                <a:solidFill>
                  <a:schemeClr val="accent3"/>
                </a:solidFill>
              </a:rPr>
              <a:t>. </a:t>
            </a:r>
            <a:r>
              <a:rPr lang="es-ES">
                <a:solidFill>
                  <a:schemeClr val="dk1"/>
                </a:solidFill>
              </a:rPr>
              <a:t>Autocorrelation - </a:t>
            </a:r>
            <a:r>
              <a:rPr lang="es-ES"/>
              <a:t>Durbin-Watson Test</a:t>
            </a:r>
            <a:endParaRPr/>
          </a:p>
        </p:txBody>
      </p:sp>
      <p:grpSp>
        <p:nvGrpSpPr>
          <p:cNvPr id="2097" name="Google Shape;2097;g2ce34935417_0_180"/>
          <p:cNvGrpSpPr/>
          <p:nvPr/>
        </p:nvGrpSpPr>
        <p:grpSpPr>
          <a:xfrm flipH="1" rot="-3599956">
            <a:off x="7766466" y="451733"/>
            <a:ext cx="477283" cy="488155"/>
            <a:chOff x="439233" y="3859358"/>
            <a:chExt cx="477294" cy="488166"/>
          </a:xfrm>
        </p:grpSpPr>
        <p:sp>
          <p:nvSpPr>
            <p:cNvPr id="2098" name="Google Shape;2098;g2ce34935417_0_180"/>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99" name="Google Shape;2099;g2ce34935417_0_180"/>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00" name="Google Shape;2100;g2ce34935417_0_180"/>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2101" name="Google Shape;2101;g2ce34935417_0_180"/>
          <p:cNvPicPr preferRelativeResize="0"/>
          <p:nvPr/>
        </p:nvPicPr>
        <p:blipFill rotWithShape="1">
          <a:blip r:embed="rId3">
            <a:alphaModFix/>
          </a:blip>
          <a:srcRect b="0" l="0" r="0" t="0"/>
          <a:stretch/>
        </p:blipFill>
        <p:spPr>
          <a:xfrm>
            <a:off x="993935" y="1175816"/>
            <a:ext cx="358184" cy="358184"/>
          </a:xfrm>
          <a:prstGeom prst="rect">
            <a:avLst/>
          </a:prstGeom>
          <a:noFill/>
          <a:ln>
            <a:noFill/>
          </a:ln>
        </p:spPr>
      </p:pic>
      <p:pic>
        <p:nvPicPr>
          <p:cNvPr id="2102" name="Google Shape;2102;g2ce34935417_0_180"/>
          <p:cNvPicPr preferRelativeResize="0"/>
          <p:nvPr/>
        </p:nvPicPr>
        <p:blipFill rotWithShape="1">
          <a:blip r:embed="rId4">
            <a:alphaModFix/>
          </a:blip>
          <a:srcRect b="0" l="0" r="0" t="0"/>
          <a:stretch/>
        </p:blipFill>
        <p:spPr>
          <a:xfrm>
            <a:off x="7955337" y="1031782"/>
            <a:ext cx="256843" cy="319318"/>
          </a:xfrm>
          <a:prstGeom prst="rect">
            <a:avLst/>
          </a:prstGeom>
          <a:noFill/>
          <a:ln>
            <a:noFill/>
          </a:ln>
        </p:spPr>
      </p:pic>
      <p:sp>
        <p:nvSpPr>
          <p:cNvPr id="2103" name="Google Shape;2103;g2ce34935417_0_180"/>
          <p:cNvSpPr/>
          <p:nvPr/>
        </p:nvSpPr>
        <p:spPr>
          <a:xfrm>
            <a:off x="7725857" y="1381292"/>
            <a:ext cx="152700" cy="152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04" name="Google Shape;2104;g2ce34935417_0_180"/>
          <p:cNvSpPr txBox="1"/>
          <p:nvPr/>
        </p:nvSpPr>
        <p:spPr>
          <a:xfrm>
            <a:off x="915050" y="2075500"/>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H0: No Autocorrelation</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H1: Autocorrelation</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DW- Statistic: 1.4296</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p:txBody>
      </p:sp>
      <p:sp>
        <p:nvSpPr>
          <p:cNvPr id="2105" name="Google Shape;2105;g2ce34935417_0_180"/>
          <p:cNvSpPr/>
          <p:nvPr/>
        </p:nvSpPr>
        <p:spPr>
          <a:xfrm>
            <a:off x="3418300" y="2614900"/>
            <a:ext cx="306900" cy="1527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06" name="Google Shape;2106;g2ce34935417_0_180"/>
          <p:cNvSpPr txBox="1"/>
          <p:nvPr/>
        </p:nvSpPr>
        <p:spPr>
          <a:xfrm>
            <a:off x="4799625" y="2282625"/>
            <a:ext cx="32400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Inter"/>
              <a:ea typeface="Inter"/>
              <a:cs typeface="Inter"/>
              <a:sym typeface="Inter"/>
            </a:endParaRPr>
          </a:p>
        </p:txBody>
      </p:sp>
      <p:sp>
        <p:nvSpPr>
          <p:cNvPr id="2107" name="Google Shape;2107;g2ce34935417_0_180"/>
          <p:cNvSpPr txBox="1"/>
          <p:nvPr/>
        </p:nvSpPr>
        <p:spPr>
          <a:xfrm>
            <a:off x="3915050" y="2075500"/>
            <a:ext cx="2741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This DW statistics is below 2, which suggest there is </a:t>
            </a:r>
            <a:r>
              <a:rPr lang="es-ES" sz="1700">
                <a:solidFill>
                  <a:schemeClr val="dk1"/>
                </a:solidFill>
                <a:latin typeface="Comic Sans MS"/>
                <a:ea typeface="Comic Sans MS"/>
                <a:cs typeface="Comic Sans MS"/>
                <a:sym typeface="Comic Sans MS"/>
              </a:rPr>
              <a:t>positive</a:t>
            </a:r>
            <a:r>
              <a:rPr lang="es-ES" sz="1700">
                <a:solidFill>
                  <a:schemeClr val="dk1"/>
                </a:solidFill>
                <a:latin typeface="Comic Sans MS"/>
                <a:ea typeface="Comic Sans MS"/>
                <a:cs typeface="Comic Sans MS"/>
                <a:sym typeface="Comic Sans MS"/>
              </a:rPr>
              <a:t> autocorrelation</a:t>
            </a:r>
            <a:endParaRPr sz="1700">
              <a:solidFill>
                <a:schemeClr val="dk1"/>
              </a:solidFill>
              <a:latin typeface="Comic Sans MS"/>
              <a:ea typeface="Comic Sans MS"/>
              <a:cs typeface="Comic Sans MS"/>
              <a:sym typeface="Comic Sans MS"/>
            </a:endParaRPr>
          </a:p>
        </p:txBody>
      </p:sp>
      <p:sp>
        <p:nvSpPr>
          <p:cNvPr id="2108" name="Google Shape;2108;g2ce34935417_0_180"/>
          <p:cNvSpPr/>
          <p:nvPr/>
        </p:nvSpPr>
        <p:spPr>
          <a:xfrm>
            <a:off x="6656750" y="2614900"/>
            <a:ext cx="306900" cy="1527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09" name="Google Shape;2109;g2ce34935417_0_180"/>
          <p:cNvSpPr txBox="1"/>
          <p:nvPr/>
        </p:nvSpPr>
        <p:spPr>
          <a:xfrm>
            <a:off x="7311307" y="2506884"/>
            <a:ext cx="1108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700">
                <a:solidFill>
                  <a:schemeClr val="dk2"/>
                </a:solidFill>
                <a:latin typeface="Comic Sans MS"/>
                <a:ea typeface="Comic Sans MS"/>
                <a:cs typeface="Comic Sans MS"/>
                <a:sym typeface="Comic Sans MS"/>
              </a:rPr>
              <a:t>GLS</a:t>
            </a:r>
            <a:endParaRPr b="1" sz="1700">
              <a:solidFill>
                <a:schemeClr val="dk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500"/>
                                        <p:tgtEl>
                                          <p:spTgt spid="209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097"/>
                                        </p:tgtEl>
                                        <p:attrNameLst>
                                          <p:attrName>style.visibility</p:attrName>
                                        </p:attrNameLst>
                                      </p:cBhvr>
                                      <p:to>
                                        <p:strVal val="visible"/>
                                      </p:to>
                                    </p:set>
                                    <p:anim calcmode="lin" valueType="num">
                                      <p:cBhvr additive="base">
                                        <p:cTn dur="500"/>
                                        <p:tgtEl>
                                          <p:spTgt spid="2097"/>
                                        </p:tgtEl>
                                        <p:attrNameLst>
                                          <p:attrName>ppt_w</p:attrName>
                                        </p:attrNameLst>
                                      </p:cBhvr>
                                      <p:tavLst>
                                        <p:tav fmla="" tm="0">
                                          <p:val>
                                            <p:strVal val="0"/>
                                          </p:val>
                                        </p:tav>
                                        <p:tav fmla="" tm="100000">
                                          <p:val>
                                            <p:strVal val="#ppt_w"/>
                                          </p:val>
                                        </p:tav>
                                      </p:tavLst>
                                    </p:anim>
                                    <p:anim calcmode="lin" valueType="num">
                                      <p:cBhvr additive="base">
                                        <p:cTn dur="500"/>
                                        <p:tgtEl>
                                          <p:spTgt spid="209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500"/>
                                        <p:tgtEl>
                                          <p:spTgt spid="2101"/>
                                        </p:tgtEl>
                                      </p:cBhvr>
                                    </p:animEffect>
                                  </p:childTnLst>
                                </p:cTn>
                              </p:par>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500"/>
                                        <p:tgtEl>
                                          <p:spTgt spid="2102"/>
                                        </p:tgtEl>
                                      </p:cBhvr>
                                    </p:animEffect>
                                  </p:childTnLst>
                                </p:cTn>
                              </p:par>
                              <p:par>
                                <p:cTn fill="hold" nodeType="with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500"/>
                                        <p:tgtEl>
                                          <p:spTgt spid="2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grpSp>
        <p:nvGrpSpPr>
          <p:cNvPr id="2114" name="Google Shape;2114;g2d024d6cf77_2_547"/>
          <p:cNvGrpSpPr/>
          <p:nvPr/>
        </p:nvGrpSpPr>
        <p:grpSpPr>
          <a:xfrm>
            <a:off x="6423102" y="1144417"/>
            <a:ext cx="339253" cy="339253"/>
            <a:chOff x="1492675" y="4992125"/>
            <a:chExt cx="481825" cy="481825"/>
          </a:xfrm>
        </p:grpSpPr>
        <p:sp>
          <p:nvSpPr>
            <p:cNvPr id="2115" name="Google Shape;2115;g2d024d6cf77_2_5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16" name="Google Shape;2116;g2d024d6cf77_2_5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117" name="Google Shape;2117;g2d024d6cf77_2_547"/>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118" name="Google Shape;2118;g2d024d6cf77_2_547"/>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119" name="Google Shape;2119;g2d024d6cf77_2_547"/>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120" name="Google Shape;2120;g2d024d6cf77_2_547"/>
          <p:cNvGrpSpPr/>
          <p:nvPr/>
        </p:nvGrpSpPr>
        <p:grpSpPr>
          <a:xfrm>
            <a:off x="6423102" y="1677817"/>
            <a:ext cx="339253" cy="339253"/>
            <a:chOff x="1492675" y="4992125"/>
            <a:chExt cx="481825" cy="481825"/>
          </a:xfrm>
        </p:grpSpPr>
        <p:sp>
          <p:nvSpPr>
            <p:cNvPr id="2121" name="Google Shape;2121;g2d024d6cf77_2_5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22" name="Google Shape;2122;g2d024d6cf77_2_5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123" name="Google Shape;2123;g2d024d6cf77_2_547"/>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b="1" lang="es-ES" sz="3500">
                <a:solidFill>
                  <a:schemeClr val="accent4"/>
                </a:solidFill>
              </a:rPr>
              <a:t>Normality</a:t>
            </a:r>
            <a:endParaRPr b="1" sz="3500">
              <a:solidFill>
                <a:schemeClr val="accent4"/>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124" name="Google Shape;2124;g2d024d6cf77_2_547"/>
          <p:cNvGrpSpPr/>
          <p:nvPr/>
        </p:nvGrpSpPr>
        <p:grpSpPr>
          <a:xfrm>
            <a:off x="6423102" y="2211217"/>
            <a:ext cx="339253" cy="339253"/>
            <a:chOff x="1492675" y="4992125"/>
            <a:chExt cx="481825" cy="481825"/>
          </a:xfrm>
        </p:grpSpPr>
        <p:sp>
          <p:nvSpPr>
            <p:cNvPr id="2125" name="Google Shape;2125;g2d024d6cf77_2_5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26" name="Google Shape;2126;g2d024d6cf77_2_5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127" name="Google Shape;2127;g2d024d6cf77_2_547"/>
          <p:cNvGrpSpPr/>
          <p:nvPr/>
        </p:nvGrpSpPr>
        <p:grpSpPr>
          <a:xfrm>
            <a:off x="6423098" y="2654392"/>
            <a:ext cx="339253" cy="339253"/>
            <a:chOff x="2085525" y="4992125"/>
            <a:chExt cx="481825" cy="481825"/>
          </a:xfrm>
        </p:grpSpPr>
        <p:sp>
          <p:nvSpPr>
            <p:cNvPr id="2128" name="Google Shape;2128;g2d024d6cf77_2_54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29" name="Google Shape;2129;g2d024d6cf77_2_54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130" name="Google Shape;2130;g2d024d6cf77_2_547"/>
          <p:cNvGrpSpPr/>
          <p:nvPr/>
        </p:nvGrpSpPr>
        <p:grpSpPr>
          <a:xfrm>
            <a:off x="6423098" y="3097567"/>
            <a:ext cx="339253" cy="339253"/>
            <a:chOff x="2085525" y="4992125"/>
            <a:chExt cx="481825" cy="481825"/>
          </a:xfrm>
        </p:grpSpPr>
        <p:sp>
          <p:nvSpPr>
            <p:cNvPr id="2131" name="Google Shape;2131;g2d024d6cf77_2_54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32" name="Google Shape;2132;g2d024d6cf77_2_54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g1f7d583915d_0_71"/>
          <p:cNvSpPr txBox="1"/>
          <p:nvPr>
            <p:ph type="title"/>
          </p:nvPr>
        </p:nvSpPr>
        <p:spPr>
          <a:xfrm>
            <a:off x="723900" y="619690"/>
            <a:ext cx="7696200" cy="715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Pacifico"/>
              <a:buNone/>
            </a:pPr>
            <a:r>
              <a:rPr lang="es-ES">
                <a:solidFill>
                  <a:schemeClr val="accent3"/>
                </a:solidFill>
              </a:rPr>
              <a:t>6</a:t>
            </a:r>
            <a:r>
              <a:rPr lang="es-ES">
                <a:solidFill>
                  <a:schemeClr val="accent3"/>
                </a:solidFill>
              </a:rPr>
              <a:t>. </a:t>
            </a:r>
            <a:r>
              <a:rPr lang="es-ES">
                <a:solidFill>
                  <a:schemeClr val="dk1"/>
                </a:solidFill>
              </a:rPr>
              <a:t>Normality -</a:t>
            </a:r>
            <a:r>
              <a:rPr lang="es-ES"/>
              <a:t>Normal Q-Q Plot &amp; Jarque-Bera Test</a:t>
            </a:r>
            <a:endParaRPr/>
          </a:p>
        </p:txBody>
      </p:sp>
      <p:pic>
        <p:nvPicPr>
          <p:cNvPr id="2138" name="Google Shape;2138;g1f7d583915d_0_71"/>
          <p:cNvPicPr preferRelativeResize="0"/>
          <p:nvPr/>
        </p:nvPicPr>
        <p:blipFill rotWithShape="1">
          <a:blip r:embed="rId3">
            <a:alphaModFix/>
          </a:blip>
          <a:srcRect b="0" l="0" r="0" t="0"/>
          <a:stretch/>
        </p:blipFill>
        <p:spPr>
          <a:xfrm rot="-2457274">
            <a:off x="8244659" y="402500"/>
            <a:ext cx="266700" cy="552450"/>
          </a:xfrm>
          <a:prstGeom prst="rect">
            <a:avLst/>
          </a:prstGeom>
          <a:noFill/>
          <a:ln>
            <a:noFill/>
          </a:ln>
        </p:spPr>
      </p:pic>
      <p:sp>
        <p:nvSpPr>
          <p:cNvPr id="2139" name="Google Shape;2139;g1f7d583915d_0_71"/>
          <p:cNvSpPr/>
          <p:nvPr/>
        </p:nvSpPr>
        <p:spPr>
          <a:xfrm>
            <a:off x="1299733" y="1066919"/>
            <a:ext cx="152700" cy="152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40" name="Google Shape;2140;g1f7d583915d_0_71"/>
          <p:cNvSpPr/>
          <p:nvPr/>
        </p:nvSpPr>
        <p:spPr>
          <a:xfrm>
            <a:off x="945383" y="1335256"/>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141" name="Google Shape;2141;g1f7d583915d_0_71"/>
          <p:cNvPicPr preferRelativeResize="0"/>
          <p:nvPr/>
        </p:nvPicPr>
        <p:blipFill rotWithShape="1">
          <a:blip r:embed="rId4">
            <a:alphaModFix/>
          </a:blip>
          <a:srcRect b="0" l="0" r="0" t="0"/>
          <a:stretch/>
        </p:blipFill>
        <p:spPr>
          <a:xfrm>
            <a:off x="7738059" y="1528193"/>
            <a:ext cx="358184" cy="358184"/>
          </a:xfrm>
          <a:prstGeom prst="rect">
            <a:avLst/>
          </a:prstGeom>
          <a:noFill/>
          <a:ln>
            <a:noFill/>
          </a:ln>
        </p:spPr>
      </p:pic>
      <p:sp>
        <p:nvSpPr>
          <p:cNvPr id="2142" name="Google Shape;2142;g1f7d583915d_0_71"/>
          <p:cNvSpPr txBox="1"/>
          <p:nvPr/>
        </p:nvSpPr>
        <p:spPr>
          <a:xfrm>
            <a:off x="1550000" y="1431700"/>
            <a:ext cx="15477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2400">
                <a:solidFill>
                  <a:schemeClr val="dk1"/>
                </a:solidFill>
                <a:latin typeface="Pacifico"/>
                <a:ea typeface="Pacifico"/>
                <a:cs typeface="Pacifico"/>
                <a:sym typeface="Pacifico"/>
              </a:rPr>
              <a:t>Q-Q Plot</a:t>
            </a:r>
            <a:endParaRPr sz="2400">
              <a:solidFill>
                <a:schemeClr val="dk1"/>
              </a:solidFill>
              <a:latin typeface="Pacifico"/>
              <a:ea typeface="Pacifico"/>
              <a:cs typeface="Pacifico"/>
              <a:sym typeface="Pacifico"/>
            </a:endParaRPr>
          </a:p>
        </p:txBody>
      </p:sp>
      <p:sp>
        <p:nvSpPr>
          <p:cNvPr id="2143" name="Google Shape;2143;g1f7d583915d_0_71"/>
          <p:cNvSpPr txBox="1"/>
          <p:nvPr/>
        </p:nvSpPr>
        <p:spPr>
          <a:xfrm>
            <a:off x="4574350" y="1430238"/>
            <a:ext cx="2961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2400">
                <a:solidFill>
                  <a:schemeClr val="dk1"/>
                </a:solidFill>
                <a:latin typeface="Pacifico"/>
                <a:ea typeface="Pacifico"/>
                <a:cs typeface="Pacifico"/>
                <a:sym typeface="Pacifico"/>
              </a:rPr>
              <a:t>Jarque-Bera Test</a:t>
            </a:r>
            <a:endParaRPr sz="2400">
              <a:solidFill>
                <a:schemeClr val="dk1"/>
              </a:solidFill>
              <a:latin typeface="Pacifico"/>
              <a:ea typeface="Pacifico"/>
              <a:cs typeface="Pacifico"/>
              <a:sym typeface="Pacifico"/>
            </a:endParaRPr>
          </a:p>
        </p:txBody>
      </p:sp>
      <p:pic>
        <p:nvPicPr>
          <p:cNvPr id="2144" name="Google Shape;2144;g1f7d583915d_0_71"/>
          <p:cNvPicPr preferRelativeResize="0"/>
          <p:nvPr/>
        </p:nvPicPr>
        <p:blipFill>
          <a:blip r:embed="rId5">
            <a:alphaModFix/>
          </a:blip>
          <a:stretch>
            <a:fillRect/>
          </a:stretch>
        </p:blipFill>
        <p:spPr>
          <a:xfrm>
            <a:off x="723900" y="2082300"/>
            <a:ext cx="3199899" cy="2399926"/>
          </a:xfrm>
          <a:prstGeom prst="rect">
            <a:avLst/>
          </a:prstGeom>
          <a:noFill/>
          <a:ln>
            <a:noFill/>
          </a:ln>
        </p:spPr>
      </p:pic>
      <p:sp>
        <p:nvSpPr>
          <p:cNvPr id="2145" name="Google Shape;2145;g1f7d583915d_0_71"/>
          <p:cNvSpPr txBox="1"/>
          <p:nvPr/>
        </p:nvSpPr>
        <p:spPr>
          <a:xfrm>
            <a:off x="4906200" y="1985800"/>
            <a:ext cx="3513900" cy="16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H0: Errors are normally distributed</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H1: Errors are not normally distributed.</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p-value: 0.003066</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Rejected!! </a:t>
            </a:r>
            <a:endParaRPr sz="1500">
              <a:solidFill>
                <a:schemeClr val="dk1"/>
              </a:solidFill>
              <a:latin typeface="Comic Sans MS"/>
              <a:ea typeface="Comic Sans MS"/>
              <a:cs typeface="Comic Sans MS"/>
              <a:sym typeface="Comic Sans MS"/>
            </a:endParaRPr>
          </a:p>
        </p:txBody>
      </p:sp>
      <p:sp>
        <p:nvSpPr>
          <p:cNvPr id="2146" name="Google Shape;2146;g1f7d583915d_0_71"/>
          <p:cNvSpPr/>
          <p:nvPr/>
        </p:nvSpPr>
        <p:spPr>
          <a:xfrm>
            <a:off x="5315025" y="4166654"/>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47" name="Google Shape;2147;g1f7d583915d_0_71"/>
          <p:cNvSpPr txBox="1"/>
          <p:nvPr/>
        </p:nvSpPr>
        <p:spPr>
          <a:xfrm>
            <a:off x="5685875" y="3971150"/>
            <a:ext cx="26871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chemeClr val="dk2"/>
                </a:solidFill>
                <a:latin typeface="Comic Sans MS"/>
                <a:ea typeface="Comic Sans MS"/>
                <a:cs typeface="Comic Sans MS"/>
                <a:sym typeface="Comic Sans MS"/>
              </a:rPr>
              <a:t>Try Variable Transformation</a:t>
            </a:r>
            <a:endParaRPr b="1" sz="1500">
              <a:solidFill>
                <a:schemeClr val="dk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38"/>
                                        </p:tgtEl>
                                        <p:attrNameLst>
                                          <p:attrName>style.visibility</p:attrName>
                                        </p:attrNameLst>
                                      </p:cBhvr>
                                      <p:to>
                                        <p:strVal val="visible"/>
                                      </p:to>
                                    </p:set>
                                    <p:anim calcmode="lin" valueType="num">
                                      <p:cBhvr additive="base">
                                        <p:cTn dur="500"/>
                                        <p:tgtEl>
                                          <p:spTgt spid="2138"/>
                                        </p:tgtEl>
                                        <p:attrNameLst>
                                          <p:attrName>ppt_w</p:attrName>
                                        </p:attrNameLst>
                                      </p:cBhvr>
                                      <p:tavLst>
                                        <p:tav fmla="" tm="0">
                                          <p:val>
                                            <p:strVal val="0"/>
                                          </p:val>
                                        </p:tav>
                                        <p:tav fmla="" tm="100000">
                                          <p:val>
                                            <p:strVal val="#ppt_w"/>
                                          </p:val>
                                        </p:tav>
                                      </p:tavLst>
                                    </p:anim>
                                    <p:anim calcmode="lin" valueType="num">
                                      <p:cBhvr additive="base">
                                        <p:cTn dur="500"/>
                                        <p:tgtEl>
                                          <p:spTgt spid="213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par>
                                <p:cTn fill="hold" nodeType="withEffect" presetClass="entr" presetID="23" presetSubtype="16">
                                  <p:stCondLst>
                                    <p:cond delay="0"/>
                                  </p:stCondLst>
                                  <p:childTnLst>
                                    <p:set>
                                      <p:cBhvr>
                                        <p:cTn dur="1" fill="hold">
                                          <p:stCondLst>
                                            <p:cond delay="0"/>
                                          </p:stCondLst>
                                        </p:cTn>
                                        <p:tgtEl>
                                          <p:spTgt spid="2141"/>
                                        </p:tgtEl>
                                        <p:attrNameLst>
                                          <p:attrName>style.visibility</p:attrName>
                                        </p:attrNameLst>
                                      </p:cBhvr>
                                      <p:to>
                                        <p:strVal val="visible"/>
                                      </p:to>
                                    </p:set>
                                    <p:anim calcmode="lin" valueType="num">
                                      <p:cBhvr additive="base">
                                        <p:cTn dur="500"/>
                                        <p:tgtEl>
                                          <p:spTgt spid="2141"/>
                                        </p:tgtEl>
                                        <p:attrNameLst>
                                          <p:attrName>ppt_w</p:attrName>
                                        </p:attrNameLst>
                                      </p:cBhvr>
                                      <p:tavLst>
                                        <p:tav fmla="" tm="0">
                                          <p:val>
                                            <p:strVal val="0"/>
                                          </p:val>
                                        </p:tav>
                                        <p:tav fmla="" tm="100000">
                                          <p:val>
                                            <p:strVal val="#ppt_w"/>
                                          </p:val>
                                        </p:tav>
                                      </p:tavLst>
                                    </p:anim>
                                    <p:anim calcmode="lin" valueType="num">
                                      <p:cBhvr additive="base">
                                        <p:cTn dur="500"/>
                                        <p:tgtEl>
                                          <p:spTgt spid="21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pic>
        <p:nvPicPr>
          <p:cNvPr id="2152" name="Google Shape;2152;g1ff523f9015_0_241"/>
          <p:cNvPicPr preferRelativeResize="0"/>
          <p:nvPr/>
        </p:nvPicPr>
        <p:blipFill rotWithShape="1">
          <a:blip r:embed="rId3">
            <a:alphaModFix/>
          </a:blip>
          <a:srcRect b="0" l="0" r="0" t="0"/>
          <a:stretch/>
        </p:blipFill>
        <p:spPr>
          <a:xfrm rot="550234">
            <a:off x="3911052" y="2465342"/>
            <a:ext cx="3221346" cy="985914"/>
          </a:xfrm>
          <a:prstGeom prst="rect">
            <a:avLst/>
          </a:prstGeom>
          <a:noFill/>
          <a:ln>
            <a:noFill/>
          </a:ln>
        </p:spPr>
      </p:pic>
      <p:sp>
        <p:nvSpPr>
          <p:cNvPr id="2153" name="Google Shape;2153;g1ff523f9015_0_241"/>
          <p:cNvSpPr txBox="1"/>
          <p:nvPr>
            <p:ph type="title"/>
          </p:nvPr>
        </p:nvSpPr>
        <p:spPr>
          <a:xfrm>
            <a:off x="891700" y="2211396"/>
            <a:ext cx="6951900" cy="849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*Transformation</a:t>
            </a:r>
            <a:endParaRPr sz="4900"/>
          </a:p>
        </p:txBody>
      </p:sp>
      <p:pic>
        <p:nvPicPr>
          <p:cNvPr id="2154" name="Google Shape;2154;g1ff523f9015_0_241"/>
          <p:cNvPicPr preferRelativeResize="0"/>
          <p:nvPr/>
        </p:nvPicPr>
        <p:blipFill rotWithShape="1">
          <a:blip r:embed="rId4">
            <a:alphaModFix/>
          </a:blip>
          <a:srcRect b="0" l="0" r="0" t="0"/>
          <a:stretch/>
        </p:blipFill>
        <p:spPr>
          <a:xfrm>
            <a:off x="6601513" y="1647626"/>
            <a:ext cx="393706" cy="655421"/>
          </a:xfrm>
          <a:prstGeom prst="rect">
            <a:avLst/>
          </a:prstGeom>
          <a:noFill/>
          <a:ln>
            <a:noFill/>
          </a:ln>
        </p:spPr>
      </p:pic>
      <p:sp>
        <p:nvSpPr>
          <p:cNvPr id="2155" name="Google Shape;2155;g1ff523f9015_0_241"/>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56" name="Google Shape;2156;g1ff523f9015_0_241"/>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157" name="Google Shape;2157;g1ff523f9015_0_241"/>
          <p:cNvGrpSpPr/>
          <p:nvPr/>
        </p:nvGrpSpPr>
        <p:grpSpPr>
          <a:xfrm>
            <a:off x="7934706" y="918079"/>
            <a:ext cx="413725" cy="193850"/>
            <a:chOff x="2240475" y="3205350"/>
            <a:chExt cx="413725" cy="193850"/>
          </a:xfrm>
        </p:grpSpPr>
        <p:sp>
          <p:nvSpPr>
            <p:cNvPr id="2158" name="Google Shape;2158;g1ff523f9015_0_241"/>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59" name="Google Shape;2159;g1ff523f9015_0_241"/>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0" name="Google Shape;2160;g1ff523f9015_0_241"/>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161" name="Google Shape;2161;g1ff523f9015_0_241"/>
          <p:cNvGrpSpPr/>
          <p:nvPr/>
        </p:nvGrpSpPr>
        <p:grpSpPr>
          <a:xfrm rot="-2030353">
            <a:off x="1299953" y="866078"/>
            <a:ext cx="161698" cy="272141"/>
            <a:chOff x="3450975" y="853900"/>
            <a:chExt cx="2529325" cy="4256900"/>
          </a:xfrm>
        </p:grpSpPr>
        <p:sp>
          <p:nvSpPr>
            <p:cNvPr id="2162" name="Google Shape;2162;g1ff523f9015_0_241"/>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3" name="Google Shape;2163;g1ff523f9015_0_241"/>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164" name="Google Shape;2164;g1ff523f9015_0_241"/>
          <p:cNvGrpSpPr/>
          <p:nvPr/>
        </p:nvGrpSpPr>
        <p:grpSpPr>
          <a:xfrm rot="-2028997">
            <a:off x="829811" y="641728"/>
            <a:ext cx="823952" cy="373508"/>
            <a:chOff x="1555926" y="625900"/>
            <a:chExt cx="1525988" cy="691750"/>
          </a:xfrm>
        </p:grpSpPr>
        <p:sp>
          <p:nvSpPr>
            <p:cNvPr id="2165" name="Google Shape;2165;g1ff523f9015_0_241"/>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6" name="Google Shape;2166;g1ff523f9015_0_241"/>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7" name="Google Shape;2167;g1ff523f9015_0_241"/>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168" name="Google Shape;2168;g1ff523f9015_0_241"/>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169" name="Google Shape;2169;g1ff523f9015_0_241"/>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170" name="Google Shape;2170;g1ff523f9015_0_241"/>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54"/>
                                        </p:tgtEl>
                                        <p:attrNameLst>
                                          <p:attrName>style.visibility</p:attrName>
                                        </p:attrNameLst>
                                      </p:cBhvr>
                                      <p:to>
                                        <p:strVal val="visible"/>
                                      </p:to>
                                    </p:set>
                                    <p:anim calcmode="lin" valueType="num">
                                      <p:cBhvr additive="base">
                                        <p:cTn dur="500"/>
                                        <p:tgtEl>
                                          <p:spTgt spid="2154"/>
                                        </p:tgtEl>
                                        <p:attrNameLst>
                                          <p:attrName>ppt_w</p:attrName>
                                        </p:attrNameLst>
                                      </p:cBhvr>
                                      <p:tavLst>
                                        <p:tav fmla="" tm="0">
                                          <p:val>
                                            <p:strVal val="0"/>
                                          </p:val>
                                        </p:tav>
                                        <p:tav fmla="" tm="100000">
                                          <p:val>
                                            <p:strVal val="#ppt_w"/>
                                          </p:val>
                                        </p:tav>
                                      </p:tavLst>
                                    </p:anim>
                                    <p:anim calcmode="lin" valueType="num">
                                      <p:cBhvr additive="base">
                                        <p:cTn dur="500"/>
                                        <p:tgtEl>
                                          <p:spTgt spid="21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pic>
        <p:nvPicPr>
          <p:cNvPr id="2176" name="Google Shape;2176;g2d03d4f2136_0_39"/>
          <p:cNvPicPr preferRelativeResize="0"/>
          <p:nvPr/>
        </p:nvPicPr>
        <p:blipFill>
          <a:blip r:embed="rId3">
            <a:alphaModFix/>
          </a:blip>
          <a:stretch>
            <a:fillRect/>
          </a:stretch>
        </p:blipFill>
        <p:spPr>
          <a:xfrm>
            <a:off x="4697522" y="1756525"/>
            <a:ext cx="3482200" cy="2611650"/>
          </a:xfrm>
          <a:prstGeom prst="rect">
            <a:avLst/>
          </a:prstGeom>
          <a:noFill/>
          <a:ln>
            <a:noFill/>
          </a:ln>
        </p:spPr>
      </p:pic>
      <p:sp>
        <p:nvSpPr>
          <p:cNvPr id="2177" name="Google Shape;2177;g2d03d4f2136_0_39"/>
          <p:cNvSpPr txBox="1"/>
          <p:nvPr>
            <p:ph idx="2" type="body"/>
          </p:nvPr>
        </p:nvSpPr>
        <p:spPr>
          <a:xfrm>
            <a:off x="403050" y="648675"/>
            <a:ext cx="8337900" cy="500100"/>
          </a:xfrm>
          <a:prstGeom prst="rect">
            <a:avLst/>
          </a:prstGeom>
        </p:spPr>
        <p:txBody>
          <a:bodyPr anchorCtr="0" anchor="ctr" bIns="45700" lIns="91425" spcFirstLastPara="1" rIns="91425" wrap="square" tIns="45700">
            <a:noAutofit/>
          </a:bodyPr>
          <a:lstStyle/>
          <a:p>
            <a:pPr indent="0" lvl="0" marL="0" rtl="0" algn="ctr">
              <a:spcBef>
                <a:spcPts val="750"/>
              </a:spcBef>
              <a:spcAft>
                <a:spcPts val="0"/>
              </a:spcAft>
              <a:buNone/>
            </a:pPr>
            <a:r>
              <a:rPr lang="es-ES" sz="2850"/>
              <a:t>Box-Cox transformation</a:t>
            </a:r>
            <a:endParaRPr sz="2850"/>
          </a:p>
        </p:txBody>
      </p:sp>
      <p:sp>
        <p:nvSpPr>
          <p:cNvPr id="2178" name="Google Shape;2178;g2d03d4f2136_0_39"/>
          <p:cNvSpPr txBox="1"/>
          <p:nvPr/>
        </p:nvSpPr>
        <p:spPr>
          <a:xfrm>
            <a:off x="1024225" y="1322775"/>
            <a:ext cx="31821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latin typeface="Comic Sans MS"/>
                <a:ea typeface="Comic Sans MS"/>
                <a:cs typeface="Comic Sans MS"/>
                <a:sym typeface="Comic Sans MS"/>
              </a:rPr>
              <a:t>After transformation of variables </a:t>
            </a:r>
            <a:endParaRPr>
              <a:solidFill>
                <a:schemeClr val="dk1"/>
              </a:solidFill>
              <a:latin typeface="Comic Sans MS"/>
              <a:ea typeface="Comic Sans MS"/>
              <a:cs typeface="Comic Sans MS"/>
              <a:sym typeface="Comic Sans MS"/>
            </a:endParaRPr>
          </a:p>
        </p:txBody>
      </p:sp>
      <p:sp>
        <p:nvSpPr>
          <p:cNvPr id="2179" name="Google Shape;2179;g2d03d4f2136_0_39"/>
          <p:cNvSpPr/>
          <p:nvPr/>
        </p:nvSpPr>
        <p:spPr>
          <a:xfrm rot="5400000">
            <a:off x="2290288" y="2074888"/>
            <a:ext cx="537900" cy="3534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80" name="Google Shape;2180;g2d03d4f2136_0_39"/>
          <p:cNvSpPr txBox="1"/>
          <p:nvPr/>
        </p:nvSpPr>
        <p:spPr>
          <a:xfrm>
            <a:off x="602500" y="2758899"/>
            <a:ext cx="3913500" cy="8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solidFill>
                  <a:schemeClr val="dk1"/>
                </a:solidFill>
                <a:latin typeface="Comic Sans MS"/>
                <a:ea typeface="Comic Sans MS"/>
                <a:cs typeface="Comic Sans MS"/>
                <a:sym typeface="Comic Sans MS"/>
              </a:rPr>
              <a:t>P-value of Jarque-Bera</a:t>
            </a:r>
            <a:r>
              <a:rPr lang="es-ES" sz="1300">
                <a:solidFill>
                  <a:schemeClr val="dk1"/>
                </a:solidFill>
                <a:latin typeface="Comic Sans MS"/>
                <a:ea typeface="Comic Sans MS"/>
                <a:cs typeface="Comic Sans MS"/>
                <a:sym typeface="Comic Sans MS"/>
              </a:rPr>
              <a:t> </a:t>
            </a:r>
            <a:r>
              <a:rPr b="1" lang="es-ES" sz="1300">
                <a:solidFill>
                  <a:schemeClr val="dk1"/>
                </a:solidFill>
                <a:latin typeface="Comic Sans MS"/>
                <a:ea typeface="Comic Sans MS"/>
                <a:cs typeface="Comic Sans MS"/>
                <a:sym typeface="Comic Sans MS"/>
              </a:rPr>
              <a:t>drops </a:t>
            </a:r>
            <a:r>
              <a:rPr lang="es-ES" sz="1300">
                <a:solidFill>
                  <a:schemeClr val="dk1"/>
                </a:solidFill>
                <a:latin typeface="Comic Sans MS"/>
                <a:ea typeface="Comic Sans MS"/>
                <a:cs typeface="Comic Sans MS"/>
                <a:sym typeface="Comic Sans MS"/>
              </a:rPr>
              <a:t>a little bit </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s-ES" sz="1300">
                <a:solidFill>
                  <a:schemeClr val="dk1"/>
                </a:solidFill>
                <a:latin typeface="Comic Sans MS"/>
                <a:ea typeface="Comic Sans MS"/>
                <a:cs typeface="Comic Sans MS"/>
                <a:sym typeface="Comic Sans MS"/>
              </a:rPr>
              <a:t>From 0.003 to 0.001</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s-ES" sz="1300">
                <a:solidFill>
                  <a:schemeClr val="dk1"/>
                </a:solidFill>
                <a:latin typeface="Comic Sans MS"/>
                <a:ea typeface="Comic Sans MS"/>
                <a:cs typeface="Comic Sans MS"/>
                <a:sym typeface="Comic Sans MS"/>
              </a:rPr>
              <a:t>Normality </a:t>
            </a:r>
            <a:r>
              <a:rPr b="1" lang="es-ES" sz="1300">
                <a:solidFill>
                  <a:schemeClr val="dk1"/>
                </a:solidFill>
                <a:latin typeface="Comic Sans MS"/>
                <a:ea typeface="Comic Sans MS"/>
                <a:cs typeface="Comic Sans MS"/>
                <a:sym typeface="Comic Sans MS"/>
              </a:rPr>
              <a:t>Rejected</a:t>
            </a:r>
            <a:endParaRPr b="1" sz="1300">
              <a:solidFill>
                <a:schemeClr val="dk1"/>
              </a:solidFill>
              <a:latin typeface="Comic Sans MS"/>
              <a:ea typeface="Comic Sans MS"/>
              <a:cs typeface="Comic Sans MS"/>
              <a:sym typeface="Comic Sans MS"/>
            </a:endParaRPr>
          </a:p>
        </p:txBody>
      </p:sp>
      <p:sp>
        <p:nvSpPr>
          <p:cNvPr id="2181" name="Google Shape;2181;g2d03d4f2136_0_39"/>
          <p:cNvSpPr txBox="1"/>
          <p:nvPr/>
        </p:nvSpPr>
        <p:spPr>
          <a:xfrm>
            <a:off x="5409075" y="1250900"/>
            <a:ext cx="1888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200">
                <a:solidFill>
                  <a:schemeClr val="dk1"/>
                </a:solidFill>
                <a:latin typeface="Comic Sans MS"/>
                <a:ea typeface="Comic Sans MS"/>
                <a:cs typeface="Comic Sans MS"/>
                <a:sym typeface="Comic Sans MS"/>
              </a:rPr>
              <a:t>Q-Q plot (after)</a:t>
            </a:r>
            <a:endParaRPr sz="1200">
              <a:solidFill>
                <a:schemeClr val="dk1"/>
              </a:solidFill>
              <a:latin typeface="Comic Sans MS"/>
              <a:ea typeface="Comic Sans MS"/>
              <a:cs typeface="Comic Sans MS"/>
              <a:sym typeface="Comic Sans MS"/>
            </a:endParaRPr>
          </a:p>
        </p:txBody>
      </p:sp>
      <p:sp>
        <p:nvSpPr>
          <p:cNvPr id="2182" name="Google Shape;2182;g2d03d4f2136_0_39"/>
          <p:cNvSpPr/>
          <p:nvPr/>
        </p:nvSpPr>
        <p:spPr>
          <a:xfrm>
            <a:off x="7006222" y="2126906"/>
            <a:ext cx="543000" cy="51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83" name="Google Shape;2183;g2d03d4f2136_0_39"/>
          <p:cNvSpPr/>
          <p:nvPr/>
        </p:nvSpPr>
        <p:spPr>
          <a:xfrm>
            <a:off x="5067425" y="3592775"/>
            <a:ext cx="674400" cy="59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2184" name="Google Shape;2184;g2d03d4f2136_0_39"/>
          <p:cNvGrpSpPr/>
          <p:nvPr/>
        </p:nvGrpSpPr>
        <p:grpSpPr>
          <a:xfrm>
            <a:off x="3093599" y="2054022"/>
            <a:ext cx="344247" cy="395130"/>
            <a:chOff x="6264300" y="3809300"/>
            <a:chExt cx="423950" cy="476175"/>
          </a:xfrm>
        </p:grpSpPr>
        <p:sp>
          <p:nvSpPr>
            <p:cNvPr id="2185" name="Google Shape;2185;g2d03d4f2136_0_3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86" name="Google Shape;2186;g2d03d4f2136_0_3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87" name="Google Shape;2187;g2d03d4f2136_0_3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188" name="Google Shape;2188;g2d03d4f2136_0_39"/>
          <p:cNvSpPr txBox="1"/>
          <p:nvPr/>
        </p:nvSpPr>
        <p:spPr>
          <a:xfrm>
            <a:off x="1130050" y="3672775"/>
            <a:ext cx="31821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rgbClr val="695D46"/>
                </a:solidFill>
                <a:latin typeface="Comic Sans MS"/>
                <a:ea typeface="Comic Sans MS"/>
                <a:cs typeface="Comic Sans MS"/>
                <a:sym typeface="Comic Sans MS"/>
              </a:rPr>
              <a:t>*we also check other statistics: linearity and autocorrelation improved </a:t>
            </a:r>
            <a:r>
              <a:rPr b="1" lang="es-ES" sz="1200">
                <a:solidFill>
                  <a:srgbClr val="695D46"/>
                </a:solidFill>
                <a:latin typeface="Comic Sans MS"/>
                <a:ea typeface="Comic Sans MS"/>
                <a:cs typeface="Comic Sans MS"/>
                <a:sym typeface="Comic Sans MS"/>
              </a:rPr>
              <a:t>but </a:t>
            </a:r>
            <a:r>
              <a:rPr lang="es-ES" sz="1200">
                <a:solidFill>
                  <a:srgbClr val="695D46"/>
                </a:solidFill>
                <a:latin typeface="Comic Sans MS"/>
                <a:ea typeface="Comic Sans MS"/>
                <a:cs typeface="Comic Sans MS"/>
                <a:sym typeface="Comic Sans MS"/>
              </a:rPr>
              <a:t>heteroscedasticity become worse</a:t>
            </a:r>
            <a:endParaRPr sz="1200">
              <a:solidFill>
                <a:srgbClr val="695D46"/>
              </a:solidFill>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grpSp>
        <p:nvGrpSpPr>
          <p:cNvPr id="2193" name="Google Shape;2193;g1f7d583915d_0_0"/>
          <p:cNvGrpSpPr/>
          <p:nvPr/>
        </p:nvGrpSpPr>
        <p:grpSpPr>
          <a:xfrm>
            <a:off x="6423102" y="1144417"/>
            <a:ext cx="339253" cy="339253"/>
            <a:chOff x="1492675" y="4992125"/>
            <a:chExt cx="481825" cy="481825"/>
          </a:xfrm>
        </p:grpSpPr>
        <p:sp>
          <p:nvSpPr>
            <p:cNvPr id="2194" name="Google Shape;2194;g1f7d583915d_0_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95" name="Google Shape;2195;g1f7d583915d_0_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196" name="Google Shape;2196;g1f7d583915d_0_0"/>
          <p:cNvGrpSpPr/>
          <p:nvPr/>
        </p:nvGrpSpPr>
        <p:grpSpPr>
          <a:xfrm>
            <a:off x="6423102" y="1647742"/>
            <a:ext cx="339253" cy="339253"/>
            <a:chOff x="1492675" y="4992125"/>
            <a:chExt cx="481825" cy="481825"/>
          </a:xfrm>
        </p:grpSpPr>
        <p:sp>
          <p:nvSpPr>
            <p:cNvPr id="2197" name="Google Shape;2197;g1f7d583915d_0_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98" name="Google Shape;2198;g1f7d583915d_0_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199" name="Google Shape;2199;g1f7d583915d_0_0"/>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200" name="Google Shape;2200;g1f7d583915d_0_0"/>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201" name="Google Shape;2201;g1f7d583915d_0_0"/>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202" name="Google Shape;2202;g1f7d583915d_0_0"/>
          <p:cNvGrpSpPr/>
          <p:nvPr/>
        </p:nvGrpSpPr>
        <p:grpSpPr>
          <a:xfrm>
            <a:off x="6423098" y="3596617"/>
            <a:ext cx="339253" cy="339253"/>
            <a:chOff x="2085525" y="4992125"/>
            <a:chExt cx="481825" cy="481825"/>
          </a:xfrm>
        </p:grpSpPr>
        <p:sp>
          <p:nvSpPr>
            <p:cNvPr id="2203" name="Google Shape;2203;g1f7d583915d_0_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04" name="Google Shape;2204;g1f7d583915d_0_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205" name="Google Shape;2205;g1f7d583915d_0_0"/>
          <p:cNvGrpSpPr/>
          <p:nvPr/>
        </p:nvGrpSpPr>
        <p:grpSpPr>
          <a:xfrm>
            <a:off x="6423098" y="2654392"/>
            <a:ext cx="339253" cy="339253"/>
            <a:chOff x="2085525" y="4992125"/>
            <a:chExt cx="481825" cy="481825"/>
          </a:xfrm>
        </p:grpSpPr>
        <p:sp>
          <p:nvSpPr>
            <p:cNvPr id="2206" name="Google Shape;2206;g1f7d583915d_0_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07" name="Google Shape;2207;g1f7d583915d_0_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208" name="Google Shape;2208;g1f7d583915d_0_0"/>
          <p:cNvGrpSpPr/>
          <p:nvPr/>
        </p:nvGrpSpPr>
        <p:grpSpPr>
          <a:xfrm>
            <a:off x="6423102" y="2183292"/>
            <a:ext cx="339253" cy="339253"/>
            <a:chOff x="1492675" y="4992125"/>
            <a:chExt cx="481825" cy="481825"/>
          </a:xfrm>
        </p:grpSpPr>
        <p:sp>
          <p:nvSpPr>
            <p:cNvPr id="2209" name="Google Shape;2209;g1f7d583915d_0_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10" name="Google Shape;2210;g1f7d583915d_0_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211" name="Google Shape;2211;g1f7d583915d_0_0"/>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b="1" lang="es-ES" sz="3500">
                <a:solidFill>
                  <a:schemeClr val="dk1"/>
                </a:solidFill>
              </a:rPr>
              <a:t>Multicollinearity</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a:t>
            </a:r>
            <a:r>
              <a:rPr lang="es-ES" sz="3500">
                <a:solidFill>
                  <a:schemeClr val="dk1"/>
                </a:solidFill>
              </a:rPr>
              <a:t>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t>Homoscedasticity</a:t>
            </a:r>
            <a:endParaRPr sz="3500"/>
          </a:p>
          <a:p>
            <a:pPr indent="0" lvl="0" marL="0" rtl="0" algn="l">
              <a:spcBef>
                <a:spcPts val="0"/>
              </a:spcBef>
              <a:spcAft>
                <a:spcPts val="0"/>
              </a:spcAft>
              <a:buClr>
                <a:schemeClr val="accent3"/>
              </a:buClr>
              <a:buSzPts val="7200"/>
              <a:buNone/>
            </a:pPr>
            <a:r>
              <a:rPr lang="es-ES" sz="3500">
                <a:solidFill>
                  <a:schemeClr val="accent3"/>
                </a:solidFill>
              </a:rPr>
              <a:t>5. </a:t>
            </a:r>
            <a:r>
              <a:rPr lang="es-ES" sz="3500"/>
              <a:t>Autocorrelation</a:t>
            </a:r>
            <a:endParaRPr sz="3500"/>
          </a:p>
          <a:p>
            <a:pPr indent="0" lvl="0" marL="0" rtl="0" algn="l">
              <a:spcBef>
                <a:spcPts val="0"/>
              </a:spcBef>
              <a:spcAft>
                <a:spcPts val="0"/>
              </a:spcAft>
              <a:buClr>
                <a:schemeClr val="accent3"/>
              </a:buClr>
              <a:buSzPts val="7200"/>
              <a:buNone/>
            </a:pPr>
            <a:r>
              <a:rPr lang="es-ES" sz="3500">
                <a:solidFill>
                  <a:schemeClr val="accent3"/>
                </a:solidFill>
              </a:rPr>
              <a:t>6. </a:t>
            </a:r>
            <a:r>
              <a:rPr lang="es-ES" sz="3500"/>
              <a:t>Normality</a:t>
            </a:r>
            <a:endParaRPr sz="3500"/>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212" name="Google Shape;2212;g1f7d583915d_0_0"/>
          <p:cNvGrpSpPr/>
          <p:nvPr/>
        </p:nvGrpSpPr>
        <p:grpSpPr>
          <a:xfrm>
            <a:off x="6423098" y="3125504"/>
            <a:ext cx="339253" cy="339253"/>
            <a:chOff x="2085525" y="4992125"/>
            <a:chExt cx="481825" cy="481825"/>
          </a:xfrm>
        </p:grpSpPr>
        <p:sp>
          <p:nvSpPr>
            <p:cNvPr id="2213" name="Google Shape;2213;g1f7d583915d_0_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14" name="Google Shape;2214;g1f7d583915d_0_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pic>
        <p:nvPicPr>
          <p:cNvPr id="1775" name="Google Shape;1775;g2d024d6cf77_2_339"/>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1776" name="Google Shape;1776;g2d024d6cf77_2_339"/>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Cross Sectional Analysis </a:t>
            </a:r>
            <a:endParaRPr sz="4900"/>
          </a:p>
        </p:txBody>
      </p:sp>
      <p:sp>
        <p:nvSpPr>
          <p:cNvPr id="1777" name="Google Shape;1777;g2d024d6cf77_2_339"/>
          <p:cNvSpPr txBox="1"/>
          <p:nvPr>
            <p:ph idx="2" type="body"/>
          </p:nvPr>
        </p:nvSpPr>
        <p:spPr>
          <a:xfrm>
            <a:off x="2924725" y="1445813"/>
            <a:ext cx="32946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Part 1 </a:t>
            </a:r>
            <a:endParaRPr/>
          </a:p>
        </p:txBody>
      </p:sp>
      <p:pic>
        <p:nvPicPr>
          <p:cNvPr id="1778" name="Google Shape;1778;g2d024d6cf77_2_339"/>
          <p:cNvPicPr preferRelativeResize="0"/>
          <p:nvPr/>
        </p:nvPicPr>
        <p:blipFill rotWithShape="1">
          <a:blip r:embed="rId4">
            <a:alphaModFix/>
          </a:blip>
          <a:srcRect b="0" l="0" r="0" t="0"/>
          <a:stretch/>
        </p:blipFill>
        <p:spPr>
          <a:xfrm>
            <a:off x="5848778" y="1111916"/>
            <a:ext cx="370553" cy="500246"/>
          </a:xfrm>
          <a:prstGeom prst="rect">
            <a:avLst/>
          </a:prstGeom>
          <a:noFill/>
          <a:ln>
            <a:noFill/>
          </a:ln>
        </p:spPr>
      </p:pic>
      <p:sp>
        <p:nvSpPr>
          <p:cNvPr id="1779" name="Google Shape;1779;g2d024d6cf77_2_339"/>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80" name="Google Shape;1780;g2d024d6cf77_2_339"/>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781" name="Google Shape;1781;g2d024d6cf77_2_339"/>
          <p:cNvGrpSpPr/>
          <p:nvPr/>
        </p:nvGrpSpPr>
        <p:grpSpPr>
          <a:xfrm>
            <a:off x="7934706" y="918079"/>
            <a:ext cx="413725" cy="193850"/>
            <a:chOff x="2240475" y="3205350"/>
            <a:chExt cx="413725" cy="193850"/>
          </a:xfrm>
        </p:grpSpPr>
        <p:sp>
          <p:nvSpPr>
            <p:cNvPr id="1782" name="Google Shape;1782;g2d024d6cf77_2_339"/>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83" name="Google Shape;1783;g2d024d6cf77_2_339"/>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84" name="Google Shape;1784;g2d024d6cf77_2_339"/>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785" name="Google Shape;1785;g2d024d6cf77_2_339"/>
          <p:cNvGrpSpPr/>
          <p:nvPr/>
        </p:nvGrpSpPr>
        <p:grpSpPr>
          <a:xfrm rot="-2030353">
            <a:off x="1299953" y="866078"/>
            <a:ext cx="161698" cy="272141"/>
            <a:chOff x="3450975" y="853900"/>
            <a:chExt cx="2529325" cy="4256900"/>
          </a:xfrm>
        </p:grpSpPr>
        <p:sp>
          <p:nvSpPr>
            <p:cNvPr id="1786" name="Google Shape;1786;g2d024d6cf77_2_339"/>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87" name="Google Shape;1787;g2d024d6cf77_2_339"/>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788" name="Google Shape;1788;g2d024d6cf77_2_339"/>
          <p:cNvGrpSpPr/>
          <p:nvPr/>
        </p:nvGrpSpPr>
        <p:grpSpPr>
          <a:xfrm rot="-2028997">
            <a:off x="829811" y="641728"/>
            <a:ext cx="823952" cy="373508"/>
            <a:chOff x="1555926" y="625900"/>
            <a:chExt cx="1525988" cy="691750"/>
          </a:xfrm>
        </p:grpSpPr>
        <p:sp>
          <p:nvSpPr>
            <p:cNvPr id="1789" name="Google Shape;1789;g2d024d6cf77_2_339"/>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90" name="Google Shape;1790;g2d024d6cf77_2_339"/>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91" name="Google Shape;1791;g2d024d6cf77_2_339"/>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792" name="Google Shape;1792;g2d024d6cf77_2_339"/>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793" name="Google Shape;1793;g2d024d6cf77_2_339"/>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794" name="Google Shape;1794;g2d024d6cf77_2_339"/>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78"/>
                                        </p:tgtEl>
                                        <p:attrNameLst>
                                          <p:attrName>style.visibility</p:attrName>
                                        </p:attrNameLst>
                                      </p:cBhvr>
                                      <p:to>
                                        <p:strVal val="visible"/>
                                      </p:to>
                                    </p:set>
                                    <p:anim calcmode="lin" valueType="num">
                                      <p:cBhvr additive="base">
                                        <p:cTn dur="500"/>
                                        <p:tgtEl>
                                          <p:spTgt spid="1778"/>
                                        </p:tgtEl>
                                        <p:attrNameLst>
                                          <p:attrName>ppt_w</p:attrName>
                                        </p:attrNameLst>
                                      </p:cBhvr>
                                      <p:tavLst>
                                        <p:tav fmla="" tm="0">
                                          <p:val>
                                            <p:strVal val="0"/>
                                          </p:val>
                                        </p:tav>
                                        <p:tav fmla="" tm="100000">
                                          <p:val>
                                            <p:strVal val="#ppt_w"/>
                                          </p:val>
                                        </p:tav>
                                      </p:tavLst>
                                    </p:anim>
                                    <p:anim calcmode="lin" valueType="num">
                                      <p:cBhvr additive="base">
                                        <p:cTn dur="500"/>
                                        <p:tgtEl>
                                          <p:spTgt spid="177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pic>
        <p:nvPicPr>
          <p:cNvPr id="2219" name="Google Shape;2219;g2d024d6cf77_2_200"/>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220" name="Google Shape;2220;g2d024d6cf77_2_200"/>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Model Se</a:t>
            </a:r>
            <a:r>
              <a:rPr lang="es-ES" sz="4900"/>
              <a:t>lection &amp; Evaluation</a:t>
            </a:r>
            <a:endParaRPr sz="4900"/>
          </a:p>
        </p:txBody>
      </p:sp>
      <p:sp>
        <p:nvSpPr>
          <p:cNvPr id="2221" name="Google Shape;2221;g2d024d6cf77_2_200"/>
          <p:cNvSpPr txBox="1"/>
          <p:nvPr>
            <p:ph idx="2" type="body"/>
          </p:nvPr>
        </p:nvSpPr>
        <p:spPr>
          <a:xfrm>
            <a:off x="3320401" y="1445804"/>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03</a:t>
            </a:r>
            <a:endParaRPr/>
          </a:p>
        </p:txBody>
      </p:sp>
      <p:pic>
        <p:nvPicPr>
          <p:cNvPr id="2222" name="Google Shape;2222;g2d024d6cf77_2_200"/>
          <p:cNvPicPr preferRelativeResize="0"/>
          <p:nvPr/>
        </p:nvPicPr>
        <p:blipFill rotWithShape="1">
          <a:blip r:embed="rId4">
            <a:alphaModFix/>
          </a:blip>
          <a:srcRect b="0" l="0" r="0" t="0"/>
          <a:stretch/>
        </p:blipFill>
        <p:spPr>
          <a:xfrm>
            <a:off x="5093803" y="1445740"/>
            <a:ext cx="370553" cy="500246"/>
          </a:xfrm>
          <a:prstGeom prst="rect">
            <a:avLst/>
          </a:prstGeom>
          <a:noFill/>
          <a:ln>
            <a:noFill/>
          </a:ln>
        </p:spPr>
      </p:pic>
      <p:sp>
        <p:nvSpPr>
          <p:cNvPr id="2223" name="Google Shape;2223;g2d024d6cf77_2_200"/>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24" name="Google Shape;2224;g2d024d6cf77_2_200"/>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225" name="Google Shape;2225;g2d024d6cf77_2_200"/>
          <p:cNvGrpSpPr/>
          <p:nvPr/>
        </p:nvGrpSpPr>
        <p:grpSpPr>
          <a:xfrm>
            <a:off x="7934706" y="918079"/>
            <a:ext cx="413725" cy="193850"/>
            <a:chOff x="2240475" y="3205350"/>
            <a:chExt cx="413725" cy="193850"/>
          </a:xfrm>
        </p:grpSpPr>
        <p:sp>
          <p:nvSpPr>
            <p:cNvPr id="2226" name="Google Shape;2226;g2d024d6cf77_2_200"/>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27" name="Google Shape;2227;g2d024d6cf77_2_200"/>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28" name="Google Shape;2228;g2d024d6cf77_2_200"/>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229" name="Google Shape;2229;g2d024d6cf77_2_200"/>
          <p:cNvGrpSpPr/>
          <p:nvPr/>
        </p:nvGrpSpPr>
        <p:grpSpPr>
          <a:xfrm rot="-2030353">
            <a:off x="1299953" y="866078"/>
            <a:ext cx="161698" cy="272141"/>
            <a:chOff x="3450975" y="853900"/>
            <a:chExt cx="2529325" cy="4256900"/>
          </a:xfrm>
        </p:grpSpPr>
        <p:sp>
          <p:nvSpPr>
            <p:cNvPr id="2230" name="Google Shape;2230;g2d024d6cf77_2_200"/>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31" name="Google Shape;2231;g2d024d6cf77_2_200"/>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232" name="Google Shape;2232;g2d024d6cf77_2_200"/>
          <p:cNvGrpSpPr/>
          <p:nvPr/>
        </p:nvGrpSpPr>
        <p:grpSpPr>
          <a:xfrm rot="-2028997">
            <a:off x="829811" y="641728"/>
            <a:ext cx="823952" cy="373508"/>
            <a:chOff x="1555926" y="625900"/>
            <a:chExt cx="1525988" cy="691750"/>
          </a:xfrm>
        </p:grpSpPr>
        <p:sp>
          <p:nvSpPr>
            <p:cNvPr id="2233" name="Google Shape;2233;g2d024d6cf77_2_200"/>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34" name="Google Shape;2234;g2d024d6cf77_2_200"/>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35" name="Google Shape;2235;g2d024d6cf77_2_200"/>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36" name="Google Shape;2236;g2d024d6cf77_2_200"/>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237" name="Google Shape;2237;g2d024d6cf77_2_200"/>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238" name="Google Shape;2238;g2d024d6cf77_2_200"/>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500"/>
                                        <p:tgtEl>
                                          <p:spTgt spid="221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22"/>
                                        </p:tgtEl>
                                        <p:attrNameLst>
                                          <p:attrName>style.visibility</p:attrName>
                                        </p:attrNameLst>
                                      </p:cBhvr>
                                      <p:to>
                                        <p:strVal val="visible"/>
                                      </p:to>
                                    </p:set>
                                    <p:anim calcmode="lin" valueType="num">
                                      <p:cBhvr additive="base">
                                        <p:cTn dur="500"/>
                                        <p:tgtEl>
                                          <p:spTgt spid="2222"/>
                                        </p:tgtEl>
                                        <p:attrNameLst>
                                          <p:attrName>ppt_w</p:attrName>
                                        </p:attrNameLst>
                                      </p:cBhvr>
                                      <p:tavLst>
                                        <p:tav fmla="" tm="0">
                                          <p:val>
                                            <p:strVal val="0"/>
                                          </p:val>
                                        </p:tav>
                                        <p:tav fmla="" tm="100000">
                                          <p:val>
                                            <p:strVal val="#ppt_w"/>
                                          </p:val>
                                        </p:tav>
                                      </p:tavLst>
                                    </p:anim>
                                    <p:anim calcmode="lin" valueType="num">
                                      <p:cBhvr additive="base">
                                        <p:cTn dur="500"/>
                                        <p:tgtEl>
                                          <p:spTgt spid="22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g2d024d6cf77_1_112"/>
          <p:cNvSpPr txBox="1"/>
          <p:nvPr>
            <p:ph type="title"/>
          </p:nvPr>
        </p:nvSpPr>
        <p:spPr>
          <a:xfrm>
            <a:off x="764713" y="447902"/>
            <a:ext cx="7696200" cy="592200"/>
          </a:xfrm>
          <a:prstGeom prst="rect">
            <a:avLst/>
          </a:prstGeom>
          <a:noFill/>
          <a:ln>
            <a:noFill/>
          </a:ln>
        </p:spPr>
        <p:txBody>
          <a:bodyPr anchorCtr="0" anchor="ctr" bIns="45700" lIns="91425" spcFirstLastPara="1" rIns="91425" wrap="square" tIns="45700">
            <a:normAutofit/>
          </a:bodyPr>
          <a:lstStyle/>
          <a:p>
            <a:pPr indent="0" lvl="0" marL="0" rtl="0" algn="ctr">
              <a:spcBef>
                <a:spcPts val="750"/>
              </a:spcBef>
              <a:spcAft>
                <a:spcPts val="0"/>
              </a:spcAft>
              <a:buClr>
                <a:schemeClr val="dk1"/>
              </a:buClr>
              <a:buSzPts val="1100"/>
              <a:buFont typeface="Arial"/>
              <a:buNone/>
            </a:pPr>
            <a:r>
              <a:rPr lang="es-ES" sz="2450"/>
              <a:t>Comparing Testing Statistics of All Models</a:t>
            </a:r>
            <a:endParaRPr sz="2800"/>
          </a:p>
        </p:txBody>
      </p:sp>
      <p:graphicFrame>
        <p:nvGraphicFramePr>
          <p:cNvPr id="2244" name="Google Shape;2244;g2d024d6cf77_1_112"/>
          <p:cNvGraphicFramePr/>
          <p:nvPr/>
        </p:nvGraphicFramePr>
        <p:xfrm>
          <a:off x="399125" y="910235"/>
          <a:ext cx="3000000" cy="3000000"/>
        </p:xfrm>
        <a:graphic>
          <a:graphicData uri="http://schemas.openxmlformats.org/drawingml/2006/table">
            <a:tbl>
              <a:tblPr>
                <a:noFill/>
                <a:tableStyleId>{734ADA9D-13C1-4026-AEFB-3A580F28AEF8}</a:tableStyleId>
              </a:tblPr>
              <a:tblGrid>
                <a:gridCol w="766125"/>
                <a:gridCol w="766125"/>
                <a:gridCol w="766125"/>
                <a:gridCol w="766125"/>
                <a:gridCol w="766125"/>
                <a:gridCol w="766125"/>
                <a:gridCol w="766125"/>
                <a:gridCol w="766125"/>
                <a:gridCol w="766125"/>
                <a:gridCol w="766125"/>
                <a:gridCol w="766125"/>
              </a:tblGrid>
              <a:tr h="897175">
                <a:tc>
                  <a:txBody>
                    <a:bodyPr/>
                    <a:lstStyle/>
                    <a:p>
                      <a:pPr indent="0" lvl="0" marL="0" marR="0" rtl="0" algn="ctr">
                        <a:spcBef>
                          <a:spcPts val="0"/>
                        </a:spcBef>
                        <a:spcAft>
                          <a:spcPts val="0"/>
                        </a:spcAft>
                        <a:buNone/>
                      </a:pPr>
                      <a:r>
                        <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VIF</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BP test</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DW  test</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chemeClr val="dk1"/>
                          </a:solidFill>
                          <a:latin typeface="Comic Sans MS"/>
                          <a:ea typeface="Comic Sans MS"/>
                          <a:cs typeface="Comic Sans MS"/>
                          <a:sym typeface="Comic Sans MS"/>
                        </a:rPr>
                        <a:t>JB test </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RMSE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chemeClr val="dk1"/>
                          </a:solidFill>
                          <a:latin typeface="Comic Sans MS"/>
                          <a:ea typeface="Comic Sans MS"/>
                          <a:cs typeface="Comic Sans MS"/>
                          <a:sym typeface="Comic Sans MS"/>
                        </a:rPr>
                        <a:t>MAE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Adjusted 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AIC</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BIC</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925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OLS</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No problem</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5.465e-6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1.4</a:t>
                      </a:r>
                      <a:r>
                        <a:rPr lang="es-ES" sz="1000">
                          <a:solidFill>
                            <a:srgbClr val="212121"/>
                          </a:solidFill>
                          <a:latin typeface="Comic Sans MS"/>
                          <a:ea typeface="Comic Sans MS"/>
                          <a:cs typeface="Comic Sans MS"/>
                          <a:sym typeface="Comic Sans MS"/>
                        </a:rPr>
                        <a:t>296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0.00</a:t>
                      </a:r>
                      <a:r>
                        <a:rPr lang="es-ES" sz="1000">
                          <a:solidFill>
                            <a:srgbClr val="212121"/>
                          </a:solidFill>
                          <a:latin typeface="Comic Sans MS"/>
                          <a:ea typeface="Comic Sans MS"/>
                          <a:cs typeface="Comic Sans MS"/>
                          <a:sym typeface="Comic Sans MS"/>
                        </a:rPr>
                        <a:t>31</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0.6968</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0.5680</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0.514</a:t>
                      </a:r>
                      <a:r>
                        <a:rPr lang="es-ES" sz="1000">
                          <a:solidFill>
                            <a:srgbClr val="212121"/>
                          </a:solidFill>
                          <a:latin typeface="Comic Sans MS"/>
                          <a:ea typeface="Comic Sans MS"/>
                          <a:cs typeface="Comic Sans MS"/>
                          <a:sym typeface="Comic Sans MS"/>
                        </a:rPr>
                        <a:t>5</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0.51</a:t>
                      </a:r>
                      <a:r>
                        <a:rPr lang="es-ES" sz="1000">
                          <a:solidFill>
                            <a:schemeClr val="dk1"/>
                          </a:solidFill>
                          <a:latin typeface="Comic Sans MS"/>
                          <a:ea typeface="Comic Sans MS"/>
                          <a:cs typeface="Comic Sans MS"/>
                          <a:sym typeface="Comic Sans MS"/>
                        </a:rPr>
                        <a:t>19</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2005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2034</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25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WLS</a:t>
                      </a:r>
                      <a:endParaRPr i="0" sz="1000" u="none" cap="none" strike="noStrike">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3.208e-5</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00"/>
                        <a:buFont typeface="Arial"/>
                        <a:buNone/>
                      </a:pPr>
                      <a:r>
                        <a:rPr lang="es-ES" sz="1000">
                          <a:solidFill>
                            <a:srgbClr val="212121"/>
                          </a:solidFill>
                          <a:latin typeface="Comic Sans MS"/>
                          <a:ea typeface="Comic Sans MS"/>
                          <a:cs typeface="Comic Sans MS"/>
                          <a:sym typeface="Comic Sans MS"/>
                        </a:rPr>
                        <a:t>1.4</a:t>
                      </a:r>
                      <a:r>
                        <a:rPr lang="es-ES" sz="1000">
                          <a:solidFill>
                            <a:srgbClr val="212121"/>
                          </a:solidFill>
                          <a:latin typeface="Comic Sans MS"/>
                          <a:ea typeface="Comic Sans MS"/>
                          <a:cs typeface="Comic Sans MS"/>
                          <a:sym typeface="Comic Sans MS"/>
                        </a:rPr>
                        <a:t>371</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a:t>
                      </a:r>
                      <a:r>
                        <a:rPr lang="es-ES" sz="1000">
                          <a:solidFill>
                            <a:srgbClr val="212121"/>
                          </a:solidFill>
                          <a:latin typeface="Comic Sans MS"/>
                          <a:ea typeface="Comic Sans MS"/>
                          <a:cs typeface="Comic Sans MS"/>
                          <a:sym typeface="Comic Sans MS"/>
                        </a:rPr>
                        <a:t>0015</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0.6986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0.5727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0.4223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0.4192</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2120</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2149</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25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GLS</a:t>
                      </a:r>
                      <a:endParaRPr i="0" sz="1000" u="none" cap="none" strike="noStrike">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8.678</a:t>
                      </a:r>
                      <a:r>
                        <a:rPr lang="es-ES" sz="1000">
                          <a:solidFill>
                            <a:srgbClr val="212121"/>
                          </a:solidFill>
                          <a:latin typeface="Comic Sans MS"/>
                          <a:ea typeface="Comic Sans MS"/>
                          <a:cs typeface="Comic Sans MS"/>
                          <a:sym typeface="Comic Sans MS"/>
                        </a:rPr>
                        <a:t>e-7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1.4060</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0.006</a:t>
                      </a:r>
                      <a:r>
                        <a:rPr lang="es-ES" sz="1000">
                          <a:solidFill>
                            <a:srgbClr val="212121"/>
                          </a:solidFill>
                          <a:latin typeface="Comic Sans MS"/>
                          <a:ea typeface="Comic Sans MS"/>
                          <a:cs typeface="Comic Sans MS"/>
                          <a:sym typeface="Comic Sans MS"/>
                        </a:rPr>
                        <a:t>5</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0.6983</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0.5653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0.4386</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0.4356</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1</a:t>
                      </a:r>
                      <a:r>
                        <a:rPr lang="es-ES" sz="1000">
                          <a:solidFill>
                            <a:schemeClr val="dk1"/>
                          </a:solidFill>
                          <a:latin typeface="Comic Sans MS"/>
                          <a:ea typeface="Comic Sans MS"/>
                          <a:cs typeface="Comic Sans MS"/>
                          <a:sym typeface="Comic Sans MS"/>
                        </a:rPr>
                        <a:t>842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1</a:t>
                      </a:r>
                      <a:r>
                        <a:rPr lang="es-ES" sz="1000">
                          <a:solidFill>
                            <a:schemeClr val="dk1"/>
                          </a:solidFill>
                          <a:latin typeface="Comic Sans MS"/>
                          <a:ea typeface="Comic Sans MS"/>
                          <a:cs typeface="Comic Sans MS"/>
                          <a:sym typeface="Comic Sans MS"/>
                        </a:rPr>
                        <a:t>872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25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LASSO</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C3B1"/>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0.0601</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1.8212</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0.1261</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0.7069</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rgbClr val="212121"/>
                          </a:solidFill>
                          <a:latin typeface="Comic Sans MS"/>
                          <a:ea typeface="Comic Sans MS"/>
                          <a:cs typeface="Comic Sans MS"/>
                          <a:sym typeface="Comic Sans MS"/>
                        </a:rPr>
                        <a:t>0.5803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0.4655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0.4559</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-470.6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-443.6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25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Ridge</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0.0596</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1.8205</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0.1268</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0.7073</a:t>
                      </a:r>
                      <a:endParaRPr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rgbClr val="212121"/>
                          </a:solidFill>
                          <a:latin typeface="Comic Sans MS"/>
                          <a:ea typeface="Comic Sans MS"/>
                          <a:cs typeface="Comic Sans MS"/>
                          <a:sym typeface="Comic Sans MS"/>
                        </a:rPr>
                        <a:t>0.5805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0.4648</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0.4552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-470.6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-443.7</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017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Elastic Net</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No problem</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0.0602</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1.8214</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None/>
                      </a:pPr>
                      <a:r>
                        <a:rPr lang="es-ES" sz="1000">
                          <a:solidFill>
                            <a:schemeClr val="dk2"/>
                          </a:solidFill>
                          <a:latin typeface="Comic Sans MS"/>
                          <a:ea typeface="Comic Sans MS"/>
                          <a:cs typeface="Comic Sans MS"/>
                          <a:sym typeface="Comic Sans MS"/>
                        </a:rPr>
                        <a:t>(Solved)</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0.1260</a:t>
                      </a:r>
                      <a:endParaRPr sz="1000">
                        <a:solidFill>
                          <a:srgbClr val="212121"/>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lang="es-ES" sz="1000">
                          <a:solidFill>
                            <a:schemeClr val="dk2"/>
                          </a:solidFill>
                          <a:latin typeface="Comic Sans MS"/>
                          <a:ea typeface="Comic Sans MS"/>
                          <a:cs typeface="Comic Sans MS"/>
                          <a:sym typeface="Comic Sans MS"/>
                        </a:rPr>
                        <a:t>(Solved)</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2"/>
                          </a:solidFill>
                          <a:latin typeface="Comic Sans MS"/>
                          <a:ea typeface="Comic Sans MS"/>
                          <a:cs typeface="Comic Sans MS"/>
                          <a:sym typeface="Comic Sans MS"/>
                        </a:rPr>
                        <a:t>0.7068</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2"/>
                          </a:solidFill>
                          <a:latin typeface="Comic Sans MS"/>
                          <a:ea typeface="Comic Sans MS"/>
                          <a:cs typeface="Comic Sans MS"/>
                          <a:sym typeface="Comic Sans MS"/>
                        </a:rPr>
                        <a:t>0.5802</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2"/>
                          </a:solidFill>
                          <a:latin typeface="Comic Sans MS"/>
                          <a:ea typeface="Comic Sans MS"/>
                          <a:cs typeface="Comic Sans MS"/>
                          <a:sym typeface="Comic Sans MS"/>
                        </a:rPr>
                        <a:t>0.4656</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2"/>
                          </a:solidFill>
                          <a:latin typeface="Comic Sans MS"/>
                          <a:ea typeface="Comic Sans MS"/>
                          <a:cs typeface="Comic Sans MS"/>
                          <a:sym typeface="Comic Sans MS"/>
                        </a:rPr>
                        <a:t>0.4560</a:t>
                      </a:r>
                      <a:endParaRPr sz="1000">
                        <a:solidFill>
                          <a:schemeClr val="dk2"/>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-470.6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-443.6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245" name="Google Shape;2245;g2d024d6cf77_1_112"/>
          <p:cNvPicPr preferRelativeResize="0"/>
          <p:nvPr/>
        </p:nvPicPr>
        <p:blipFill rotWithShape="1">
          <a:blip r:embed="rId3">
            <a:alphaModFix/>
          </a:blip>
          <a:srcRect b="0" l="0" r="0" t="0"/>
          <a:stretch/>
        </p:blipFill>
        <p:spPr>
          <a:xfrm>
            <a:off x="8390112" y="954169"/>
            <a:ext cx="219075" cy="371475"/>
          </a:xfrm>
          <a:prstGeom prst="rect">
            <a:avLst/>
          </a:prstGeom>
          <a:noFill/>
          <a:ln>
            <a:noFill/>
          </a:ln>
        </p:spPr>
      </p:pic>
      <p:pic>
        <p:nvPicPr>
          <p:cNvPr id="2246" name="Google Shape;2246;g2d024d6cf77_1_112"/>
          <p:cNvPicPr preferRelativeResize="0"/>
          <p:nvPr/>
        </p:nvPicPr>
        <p:blipFill rotWithShape="1">
          <a:blip r:embed="rId4">
            <a:alphaModFix/>
          </a:blip>
          <a:srcRect b="160040" l="-565950" r="565950" t="-160040"/>
          <a:stretch/>
        </p:blipFill>
        <p:spPr>
          <a:xfrm rot="-2457274">
            <a:off x="6261484" y="525499"/>
            <a:ext cx="266700" cy="552450"/>
          </a:xfrm>
          <a:prstGeom prst="rect">
            <a:avLst/>
          </a:prstGeom>
          <a:noFill/>
          <a:ln>
            <a:noFill/>
          </a:ln>
        </p:spPr>
      </p:pic>
      <p:pic>
        <p:nvPicPr>
          <p:cNvPr id="2247" name="Google Shape;2247;g2d024d6cf77_1_112"/>
          <p:cNvPicPr preferRelativeResize="0"/>
          <p:nvPr/>
        </p:nvPicPr>
        <p:blipFill rotWithShape="1">
          <a:blip r:embed="rId4">
            <a:alphaModFix/>
          </a:blip>
          <a:srcRect b="0" l="0" r="0" t="0"/>
          <a:stretch/>
        </p:blipFill>
        <p:spPr>
          <a:xfrm rot="-2457274">
            <a:off x="8107484" y="265724"/>
            <a:ext cx="266700" cy="55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46"/>
                                        </p:tgtEl>
                                        <p:attrNameLst>
                                          <p:attrName>style.visibility</p:attrName>
                                        </p:attrNameLst>
                                      </p:cBhvr>
                                      <p:to>
                                        <p:strVal val="visible"/>
                                      </p:to>
                                    </p:set>
                                    <p:anim calcmode="lin" valueType="num">
                                      <p:cBhvr additive="base">
                                        <p:cTn dur="500"/>
                                        <p:tgtEl>
                                          <p:spTgt spid="2246"/>
                                        </p:tgtEl>
                                        <p:attrNameLst>
                                          <p:attrName>ppt_w</p:attrName>
                                        </p:attrNameLst>
                                      </p:cBhvr>
                                      <p:tavLst>
                                        <p:tav fmla="" tm="0">
                                          <p:val>
                                            <p:strVal val="0"/>
                                          </p:val>
                                        </p:tav>
                                        <p:tav fmla="" tm="100000">
                                          <p:val>
                                            <p:strVal val="#ppt_w"/>
                                          </p:val>
                                        </p:tav>
                                      </p:tavLst>
                                    </p:anim>
                                    <p:anim calcmode="lin" valueType="num">
                                      <p:cBhvr additive="base">
                                        <p:cTn dur="500"/>
                                        <p:tgtEl>
                                          <p:spTgt spid="224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500"/>
                                        <p:tgtEl>
                                          <p:spTgt spid="224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pic>
        <p:nvPicPr>
          <p:cNvPr id="2252" name="Google Shape;2252;g2d024d6cf77_2_362"/>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253" name="Google Shape;2253;g2d024d6cf77_2_362"/>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Time Series </a:t>
            </a:r>
            <a:endParaRPr sz="4900"/>
          </a:p>
          <a:p>
            <a:pPr indent="0" lvl="0" marL="0" rtl="0" algn="ctr">
              <a:lnSpc>
                <a:spcPct val="90000"/>
              </a:lnSpc>
              <a:spcBef>
                <a:spcPts val="0"/>
              </a:spcBef>
              <a:spcAft>
                <a:spcPts val="0"/>
              </a:spcAft>
              <a:buClr>
                <a:schemeClr val="dk1"/>
              </a:buClr>
              <a:buSzPts val="6000"/>
              <a:buFont typeface="Pacifico"/>
              <a:buNone/>
            </a:pPr>
            <a:r>
              <a:rPr lang="es-ES" sz="4900"/>
              <a:t>Analysis </a:t>
            </a:r>
            <a:endParaRPr sz="4900"/>
          </a:p>
        </p:txBody>
      </p:sp>
      <p:sp>
        <p:nvSpPr>
          <p:cNvPr id="2254" name="Google Shape;2254;g2d024d6cf77_2_362"/>
          <p:cNvSpPr txBox="1"/>
          <p:nvPr>
            <p:ph idx="2" type="body"/>
          </p:nvPr>
        </p:nvSpPr>
        <p:spPr>
          <a:xfrm>
            <a:off x="2924725" y="1445813"/>
            <a:ext cx="32946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Part 2 </a:t>
            </a:r>
            <a:endParaRPr/>
          </a:p>
        </p:txBody>
      </p:sp>
      <p:pic>
        <p:nvPicPr>
          <p:cNvPr id="2255" name="Google Shape;2255;g2d024d6cf77_2_362"/>
          <p:cNvPicPr preferRelativeResize="0"/>
          <p:nvPr/>
        </p:nvPicPr>
        <p:blipFill rotWithShape="1">
          <a:blip r:embed="rId4">
            <a:alphaModFix/>
          </a:blip>
          <a:srcRect b="0" l="0" r="0" t="0"/>
          <a:stretch/>
        </p:blipFill>
        <p:spPr>
          <a:xfrm>
            <a:off x="5848778" y="1111916"/>
            <a:ext cx="370553" cy="500246"/>
          </a:xfrm>
          <a:prstGeom prst="rect">
            <a:avLst/>
          </a:prstGeom>
          <a:noFill/>
          <a:ln>
            <a:noFill/>
          </a:ln>
        </p:spPr>
      </p:pic>
      <p:sp>
        <p:nvSpPr>
          <p:cNvPr id="2256" name="Google Shape;2256;g2d024d6cf77_2_362"/>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57" name="Google Shape;2257;g2d024d6cf77_2_362"/>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258" name="Google Shape;2258;g2d024d6cf77_2_362"/>
          <p:cNvGrpSpPr/>
          <p:nvPr/>
        </p:nvGrpSpPr>
        <p:grpSpPr>
          <a:xfrm>
            <a:off x="7934706" y="918079"/>
            <a:ext cx="413725" cy="193850"/>
            <a:chOff x="2240475" y="3205350"/>
            <a:chExt cx="413725" cy="193850"/>
          </a:xfrm>
        </p:grpSpPr>
        <p:sp>
          <p:nvSpPr>
            <p:cNvPr id="2259" name="Google Shape;2259;g2d024d6cf77_2_362"/>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0" name="Google Shape;2260;g2d024d6cf77_2_362"/>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1" name="Google Shape;2261;g2d024d6cf77_2_362"/>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262" name="Google Shape;2262;g2d024d6cf77_2_362"/>
          <p:cNvGrpSpPr/>
          <p:nvPr/>
        </p:nvGrpSpPr>
        <p:grpSpPr>
          <a:xfrm rot="-2030353">
            <a:off x="1299953" y="866078"/>
            <a:ext cx="161698" cy="272141"/>
            <a:chOff x="3450975" y="853900"/>
            <a:chExt cx="2529325" cy="4256900"/>
          </a:xfrm>
        </p:grpSpPr>
        <p:sp>
          <p:nvSpPr>
            <p:cNvPr id="2263" name="Google Shape;2263;g2d024d6cf77_2_362"/>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4" name="Google Shape;2264;g2d024d6cf77_2_362"/>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265" name="Google Shape;2265;g2d024d6cf77_2_362"/>
          <p:cNvGrpSpPr/>
          <p:nvPr/>
        </p:nvGrpSpPr>
        <p:grpSpPr>
          <a:xfrm rot="-2028997">
            <a:off x="829811" y="641728"/>
            <a:ext cx="823952" cy="373508"/>
            <a:chOff x="1555926" y="625900"/>
            <a:chExt cx="1525988" cy="691750"/>
          </a:xfrm>
        </p:grpSpPr>
        <p:sp>
          <p:nvSpPr>
            <p:cNvPr id="2266" name="Google Shape;2266;g2d024d6cf77_2_362"/>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7" name="Google Shape;2267;g2d024d6cf77_2_362"/>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8" name="Google Shape;2268;g2d024d6cf77_2_362"/>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69" name="Google Shape;2269;g2d024d6cf77_2_362"/>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270" name="Google Shape;2270;g2d024d6cf77_2_362"/>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271" name="Google Shape;2271;g2d024d6cf77_2_362"/>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500"/>
                                        <p:tgtEl>
                                          <p:spTgt spid="225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55"/>
                                        </p:tgtEl>
                                        <p:attrNameLst>
                                          <p:attrName>style.visibility</p:attrName>
                                        </p:attrNameLst>
                                      </p:cBhvr>
                                      <p:to>
                                        <p:strVal val="visible"/>
                                      </p:to>
                                    </p:set>
                                    <p:anim calcmode="lin" valueType="num">
                                      <p:cBhvr additive="base">
                                        <p:cTn dur="500"/>
                                        <p:tgtEl>
                                          <p:spTgt spid="2255"/>
                                        </p:tgtEl>
                                        <p:attrNameLst>
                                          <p:attrName>ppt_w</p:attrName>
                                        </p:attrNameLst>
                                      </p:cBhvr>
                                      <p:tavLst>
                                        <p:tav fmla="" tm="0">
                                          <p:val>
                                            <p:strVal val="0"/>
                                          </p:val>
                                        </p:tav>
                                        <p:tav fmla="" tm="100000">
                                          <p:val>
                                            <p:strVal val="#ppt_w"/>
                                          </p:val>
                                        </p:tav>
                                      </p:tavLst>
                                    </p:anim>
                                    <p:anim calcmode="lin" valueType="num">
                                      <p:cBhvr additive="base">
                                        <p:cTn dur="500"/>
                                        <p:tgtEl>
                                          <p:spTgt spid="22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g2d05070e28f_0_56"/>
          <p:cNvSpPr txBox="1"/>
          <p:nvPr>
            <p:ph idx="2" type="body"/>
          </p:nvPr>
        </p:nvSpPr>
        <p:spPr>
          <a:xfrm>
            <a:off x="1159500" y="640125"/>
            <a:ext cx="7073400" cy="500100"/>
          </a:xfrm>
          <a:prstGeom prst="rect">
            <a:avLst/>
          </a:prstGeom>
        </p:spPr>
        <p:txBody>
          <a:bodyPr anchorCtr="0" anchor="ctr" bIns="45700" lIns="91425" spcFirstLastPara="1" rIns="91425" wrap="square" tIns="45700">
            <a:noAutofit/>
          </a:bodyPr>
          <a:lstStyle/>
          <a:p>
            <a:pPr indent="0" lvl="0" marL="0" rtl="0" algn="l">
              <a:spcBef>
                <a:spcPts val="750"/>
              </a:spcBef>
              <a:spcAft>
                <a:spcPts val="0"/>
              </a:spcAft>
              <a:buNone/>
            </a:pPr>
            <a:r>
              <a:rPr lang="es-ES" sz="3500"/>
              <a:t>Time Series Analysis: Background</a:t>
            </a:r>
            <a:endParaRPr sz="3500"/>
          </a:p>
        </p:txBody>
      </p:sp>
      <p:sp>
        <p:nvSpPr>
          <p:cNvPr id="2278" name="Google Shape;2278;g2d05070e28f_0_56"/>
          <p:cNvSpPr txBox="1"/>
          <p:nvPr/>
        </p:nvSpPr>
        <p:spPr>
          <a:xfrm>
            <a:off x="702875" y="1538888"/>
            <a:ext cx="3905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In time series part, we mainly focus on analyzing what variables may affect unemployment rate.</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s-ES" sz="1500">
                <a:solidFill>
                  <a:schemeClr val="dk1"/>
                </a:solidFill>
                <a:latin typeface="Comic Sans MS"/>
                <a:ea typeface="Comic Sans MS"/>
                <a:cs typeface="Comic Sans MS"/>
                <a:sym typeface="Comic Sans MS"/>
              </a:rPr>
              <a:t>Analyzing unemployment is crucial for understanding economic health, informing policy decisions, and devising strategies to mitigate its social and economic impacts.</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p:txBody>
      </p:sp>
      <p:pic>
        <p:nvPicPr>
          <p:cNvPr id="2279" name="Google Shape;2279;g2d05070e28f_0_56"/>
          <p:cNvPicPr preferRelativeResize="0"/>
          <p:nvPr/>
        </p:nvPicPr>
        <p:blipFill rotWithShape="1">
          <a:blip r:embed="rId3">
            <a:alphaModFix/>
          </a:blip>
          <a:srcRect b="0" l="2742" r="0" t="21396"/>
          <a:stretch/>
        </p:blipFill>
        <p:spPr>
          <a:xfrm>
            <a:off x="4513250" y="1641075"/>
            <a:ext cx="4248626" cy="22892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g2d024d6cf77_2_571"/>
          <p:cNvSpPr txBox="1"/>
          <p:nvPr>
            <p:ph idx="2" type="body"/>
          </p:nvPr>
        </p:nvSpPr>
        <p:spPr>
          <a:xfrm>
            <a:off x="585200" y="573575"/>
            <a:ext cx="4770000" cy="500100"/>
          </a:xfrm>
          <a:prstGeom prst="rect">
            <a:avLst/>
          </a:prstGeom>
        </p:spPr>
        <p:txBody>
          <a:bodyPr anchorCtr="0" anchor="ctr" bIns="45700" lIns="91425" spcFirstLastPara="1" rIns="91425" wrap="square" tIns="45700">
            <a:noAutofit/>
          </a:bodyPr>
          <a:lstStyle/>
          <a:p>
            <a:pPr indent="0" lvl="0" marL="0" rtl="0" algn="l">
              <a:spcBef>
                <a:spcPts val="750"/>
              </a:spcBef>
              <a:spcAft>
                <a:spcPts val="0"/>
              </a:spcAft>
              <a:buNone/>
            </a:pPr>
            <a:r>
              <a:rPr lang="es-ES" sz="2500"/>
              <a:t> Time Series Analysis: Setup</a:t>
            </a:r>
            <a:endParaRPr sz="2500"/>
          </a:p>
        </p:txBody>
      </p:sp>
      <p:sp>
        <p:nvSpPr>
          <p:cNvPr id="2286" name="Google Shape;2286;g2d024d6cf77_2_571"/>
          <p:cNvSpPr txBox="1"/>
          <p:nvPr/>
        </p:nvSpPr>
        <p:spPr>
          <a:xfrm>
            <a:off x="672300" y="1073675"/>
            <a:ext cx="4304400" cy="353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500">
                <a:solidFill>
                  <a:srgbClr val="695D46"/>
                </a:solidFill>
                <a:latin typeface="Comic Sans MS"/>
                <a:ea typeface="Comic Sans MS"/>
                <a:cs typeface="Comic Sans MS"/>
                <a:sym typeface="Comic Sans MS"/>
              </a:rPr>
              <a:t>Independent Variables:</a:t>
            </a:r>
            <a:endParaRPr sz="1500">
              <a:solidFill>
                <a:srgbClr val="695D46"/>
              </a:solidFill>
              <a:latin typeface="Comic Sans MS"/>
              <a:ea typeface="Comic Sans MS"/>
              <a:cs typeface="Comic Sans MS"/>
              <a:sym typeface="Comic Sans MS"/>
            </a:endParaRPr>
          </a:p>
          <a:p>
            <a:pPr indent="-323850" lvl="0" marL="457200" rtl="0" algn="l">
              <a:lnSpc>
                <a:spcPct val="115000"/>
              </a:lnSpc>
              <a:spcBef>
                <a:spcPts val="1200"/>
              </a:spcBef>
              <a:spcAft>
                <a:spcPts val="0"/>
              </a:spcAft>
              <a:buClr>
                <a:schemeClr val="dk1"/>
              </a:buClr>
              <a:buSzPts val="1500"/>
              <a:buFont typeface="Comic Sans MS"/>
              <a:buChar char="●"/>
            </a:pPr>
            <a:r>
              <a:rPr lang="es-ES" sz="1500">
                <a:solidFill>
                  <a:schemeClr val="dk1"/>
                </a:solidFill>
                <a:latin typeface="Comic Sans MS"/>
                <a:ea typeface="Comic Sans MS"/>
                <a:cs typeface="Comic Sans MS"/>
                <a:sym typeface="Comic Sans MS"/>
              </a:rPr>
              <a:t>S&amp;P500</a:t>
            </a:r>
            <a:endParaRPr sz="1500">
              <a:solidFill>
                <a:schemeClr val="dk1"/>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chemeClr val="dk1"/>
              </a:buClr>
              <a:buSzPts val="1500"/>
              <a:buFont typeface="Comic Sans MS"/>
              <a:buChar char="●"/>
            </a:pPr>
            <a:r>
              <a:rPr lang="es-ES" sz="1500">
                <a:solidFill>
                  <a:schemeClr val="dk1"/>
                </a:solidFill>
                <a:latin typeface="Comic Sans MS"/>
                <a:ea typeface="Comic Sans MS"/>
                <a:cs typeface="Comic Sans MS"/>
                <a:sym typeface="Comic Sans MS"/>
              </a:rPr>
              <a:t>Federal Funds Effective Rate</a:t>
            </a:r>
            <a:endParaRPr sz="1500">
              <a:solidFill>
                <a:schemeClr val="dk1"/>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chemeClr val="dk1"/>
              </a:buClr>
              <a:buSzPts val="1500"/>
              <a:buFont typeface="Comic Sans MS"/>
              <a:buChar char="●"/>
            </a:pPr>
            <a:r>
              <a:rPr lang="es-ES" sz="1500">
                <a:solidFill>
                  <a:schemeClr val="dk1"/>
                </a:solidFill>
                <a:latin typeface="Comic Sans MS"/>
                <a:ea typeface="Comic Sans MS"/>
                <a:cs typeface="Comic Sans MS"/>
                <a:sym typeface="Comic Sans MS"/>
              </a:rPr>
              <a:t>Average Egg Price</a:t>
            </a:r>
            <a:endParaRPr sz="1500">
              <a:solidFill>
                <a:schemeClr val="dk1"/>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chemeClr val="dk1"/>
              </a:buClr>
              <a:buSzPts val="1500"/>
              <a:buFont typeface="Comic Sans MS"/>
              <a:buChar char="●"/>
            </a:pPr>
            <a:r>
              <a:rPr lang="es-ES" sz="1500">
                <a:solidFill>
                  <a:schemeClr val="dk1"/>
                </a:solidFill>
                <a:latin typeface="Comic Sans MS"/>
                <a:ea typeface="Comic Sans MS"/>
                <a:cs typeface="Comic Sans MS"/>
                <a:sym typeface="Comic Sans MS"/>
              </a:rPr>
              <a:t>Global Price of Aluminium</a:t>
            </a:r>
            <a:endParaRPr sz="1500">
              <a:solidFill>
                <a:schemeClr val="dk1"/>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chemeClr val="dk1"/>
              </a:buClr>
              <a:buSzPts val="1500"/>
              <a:buFont typeface="Comic Sans MS"/>
              <a:buChar char="●"/>
            </a:pPr>
            <a:r>
              <a:rPr lang="es-ES" sz="1500">
                <a:solidFill>
                  <a:schemeClr val="dk1"/>
                </a:solidFill>
                <a:latin typeface="Comic Sans MS"/>
                <a:ea typeface="Comic Sans MS"/>
                <a:cs typeface="Comic Sans MS"/>
                <a:sym typeface="Comic Sans MS"/>
              </a:rPr>
              <a:t>Global Price of Olive Oil</a:t>
            </a:r>
            <a:endParaRPr sz="1500">
              <a:solidFill>
                <a:schemeClr val="dk1"/>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rgbClr val="695D46"/>
              </a:buClr>
              <a:buSzPts val="1500"/>
              <a:buFont typeface="Comic Sans MS"/>
              <a:buChar char="●"/>
            </a:pPr>
            <a:r>
              <a:rPr lang="es-ES" sz="1500">
                <a:solidFill>
                  <a:srgbClr val="695D46"/>
                </a:solidFill>
                <a:latin typeface="Comic Sans MS"/>
                <a:ea typeface="Comic Sans MS"/>
                <a:cs typeface="Comic Sans MS"/>
                <a:sym typeface="Comic Sans MS"/>
              </a:rPr>
              <a:t>Global Price of Energy Index</a:t>
            </a:r>
            <a:endParaRPr sz="1500">
              <a:solidFill>
                <a:srgbClr val="695D46"/>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rgbClr val="695D46"/>
              </a:buClr>
              <a:buSzPts val="1500"/>
              <a:buFont typeface="Comic Sans MS"/>
              <a:buChar char="●"/>
            </a:pPr>
            <a:r>
              <a:rPr lang="es-ES" sz="1500">
                <a:solidFill>
                  <a:srgbClr val="695D46"/>
                </a:solidFill>
                <a:latin typeface="Comic Sans MS"/>
                <a:ea typeface="Comic Sans MS"/>
                <a:cs typeface="Comic Sans MS"/>
                <a:sym typeface="Comic Sans MS"/>
              </a:rPr>
              <a:t>10-Year Expected Inflation</a:t>
            </a:r>
            <a:endParaRPr sz="1500">
              <a:solidFill>
                <a:srgbClr val="695D46"/>
              </a:solidFill>
              <a:latin typeface="Comic Sans MS"/>
              <a:ea typeface="Comic Sans MS"/>
              <a:cs typeface="Comic Sans MS"/>
              <a:sym typeface="Comic Sans MS"/>
            </a:endParaRPr>
          </a:p>
          <a:p>
            <a:pPr indent="-323850" lvl="0" marL="457200" rtl="0" algn="l">
              <a:lnSpc>
                <a:spcPct val="115000"/>
              </a:lnSpc>
              <a:spcBef>
                <a:spcPts val="0"/>
              </a:spcBef>
              <a:spcAft>
                <a:spcPts val="0"/>
              </a:spcAft>
              <a:buClr>
                <a:srgbClr val="695D46"/>
              </a:buClr>
              <a:buSzPts val="1500"/>
              <a:buFont typeface="Comic Sans MS"/>
              <a:buChar char="●"/>
            </a:pPr>
            <a:r>
              <a:rPr lang="es-ES" sz="1500">
                <a:solidFill>
                  <a:srgbClr val="695D46"/>
                </a:solidFill>
                <a:latin typeface="Comic Sans MS"/>
                <a:ea typeface="Comic Sans MS"/>
                <a:cs typeface="Comic Sans MS"/>
                <a:sym typeface="Comic Sans MS"/>
              </a:rPr>
              <a:t>Average Electric Price per KWh</a:t>
            </a:r>
            <a:endParaRPr sz="1500">
              <a:solidFill>
                <a:srgbClr val="695D46"/>
              </a:solidFill>
              <a:latin typeface="Comic Sans MS"/>
              <a:ea typeface="Comic Sans MS"/>
              <a:cs typeface="Comic Sans MS"/>
              <a:sym typeface="Comic Sans MS"/>
            </a:endParaRPr>
          </a:p>
          <a:p>
            <a:pPr indent="0" lvl="0" marL="0" rtl="0" algn="l">
              <a:lnSpc>
                <a:spcPct val="115000"/>
              </a:lnSpc>
              <a:spcBef>
                <a:spcPts val="1200"/>
              </a:spcBef>
              <a:spcAft>
                <a:spcPts val="0"/>
              </a:spcAft>
              <a:buNone/>
            </a:pPr>
            <a:r>
              <a:rPr lang="es-ES" sz="1500">
                <a:solidFill>
                  <a:srgbClr val="695D46"/>
                </a:solidFill>
                <a:latin typeface="Comic Sans MS"/>
                <a:ea typeface="Comic Sans MS"/>
                <a:cs typeface="Comic Sans MS"/>
                <a:sym typeface="Comic Sans MS"/>
              </a:rPr>
              <a:t>Dependent Variable:</a:t>
            </a:r>
            <a:endParaRPr sz="1500">
              <a:solidFill>
                <a:srgbClr val="695D46"/>
              </a:solidFill>
              <a:latin typeface="Comic Sans MS"/>
              <a:ea typeface="Comic Sans MS"/>
              <a:cs typeface="Comic Sans MS"/>
              <a:sym typeface="Comic Sans MS"/>
            </a:endParaRPr>
          </a:p>
          <a:p>
            <a:pPr indent="-323850" lvl="0" marL="457200" rtl="0" algn="l">
              <a:lnSpc>
                <a:spcPct val="115000"/>
              </a:lnSpc>
              <a:spcBef>
                <a:spcPts val="1200"/>
              </a:spcBef>
              <a:spcAft>
                <a:spcPts val="0"/>
              </a:spcAft>
              <a:buClr>
                <a:srgbClr val="695D46"/>
              </a:buClr>
              <a:buSzPts val="1500"/>
              <a:buFont typeface="Comic Sans MS"/>
              <a:buChar char="●"/>
            </a:pPr>
            <a:r>
              <a:rPr lang="es-ES" sz="1500">
                <a:solidFill>
                  <a:srgbClr val="695D46"/>
                </a:solidFill>
                <a:latin typeface="Comic Sans MS"/>
                <a:ea typeface="Comic Sans MS"/>
                <a:cs typeface="Comic Sans MS"/>
                <a:sym typeface="Comic Sans MS"/>
              </a:rPr>
              <a:t>Monthly Unemployment Rate</a:t>
            </a:r>
            <a:endParaRPr sz="1800">
              <a:solidFill>
                <a:srgbClr val="695D46"/>
              </a:solidFill>
              <a:latin typeface="Comic Sans MS"/>
              <a:ea typeface="Comic Sans MS"/>
              <a:cs typeface="Comic Sans MS"/>
              <a:sym typeface="Comic Sans MS"/>
            </a:endParaRPr>
          </a:p>
        </p:txBody>
      </p:sp>
      <p:sp>
        <p:nvSpPr>
          <p:cNvPr id="2287" name="Google Shape;2287;g2d024d6cf77_2_571"/>
          <p:cNvSpPr txBox="1"/>
          <p:nvPr/>
        </p:nvSpPr>
        <p:spPr>
          <a:xfrm>
            <a:off x="5132275" y="804750"/>
            <a:ext cx="30000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ES" sz="2000">
                <a:solidFill>
                  <a:srgbClr val="695D46"/>
                </a:solidFill>
                <a:latin typeface="Comic Sans MS"/>
                <a:ea typeface="Comic Sans MS"/>
                <a:cs typeface="Comic Sans MS"/>
                <a:sym typeface="Comic Sans MS"/>
              </a:rPr>
              <a:t>Things that we want to figure out through data analysis…</a:t>
            </a:r>
            <a:endParaRPr sz="2000">
              <a:solidFill>
                <a:srgbClr val="695D46"/>
              </a:solidFill>
              <a:latin typeface="Comic Sans MS"/>
              <a:ea typeface="Comic Sans MS"/>
              <a:cs typeface="Comic Sans MS"/>
              <a:sym typeface="Comic Sans MS"/>
            </a:endParaRPr>
          </a:p>
        </p:txBody>
      </p:sp>
      <p:sp>
        <p:nvSpPr>
          <p:cNvPr id="2288" name="Google Shape;2288;g2d024d6cf77_2_571"/>
          <p:cNvSpPr txBox="1"/>
          <p:nvPr/>
        </p:nvSpPr>
        <p:spPr>
          <a:xfrm>
            <a:off x="5209500" y="2151000"/>
            <a:ext cx="3000000" cy="27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2900">
                <a:solidFill>
                  <a:srgbClr val="695D46"/>
                </a:solidFill>
                <a:latin typeface="Comic Sans MS"/>
                <a:ea typeface="Comic Sans MS"/>
                <a:cs typeface="Comic Sans MS"/>
                <a:sym typeface="Comic Sans MS"/>
              </a:rPr>
              <a:t>Which factors affect monthly unemployment rate the most?</a:t>
            </a:r>
            <a:endParaRPr sz="2900">
              <a:solidFill>
                <a:srgbClr val="695D46"/>
              </a:solidFill>
              <a:latin typeface="Comic Sans MS"/>
              <a:ea typeface="Comic Sans MS"/>
              <a:cs typeface="Comic Sans MS"/>
              <a:sym typeface="Comic Sans MS"/>
            </a:endParaRPr>
          </a:p>
          <a:p>
            <a:pPr indent="0" lvl="0" marL="0" rtl="0" algn="l">
              <a:lnSpc>
                <a:spcPct val="115000"/>
              </a:lnSpc>
              <a:spcBef>
                <a:spcPts val="1200"/>
              </a:spcBef>
              <a:spcAft>
                <a:spcPts val="1200"/>
              </a:spcAft>
              <a:buNone/>
            </a:pPr>
            <a:r>
              <a:t/>
            </a:r>
            <a:endParaRPr sz="2500">
              <a:solidFill>
                <a:srgbClr val="695D46"/>
              </a:solidFill>
              <a:latin typeface="Comic Sans MS"/>
              <a:ea typeface="Comic Sans MS"/>
              <a:cs typeface="Comic Sans MS"/>
              <a:sym typeface="Comic Sans MS"/>
            </a:endParaRPr>
          </a:p>
        </p:txBody>
      </p:sp>
      <p:sp>
        <p:nvSpPr>
          <p:cNvPr id="2289" name="Google Shape;2289;g2d024d6cf77_2_571"/>
          <p:cNvSpPr/>
          <p:nvPr/>
        </p:nvSpPr>
        <p:spPr>
          <a:xfrm>
            <a:off x="4976690" y="573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90" name="Google Shape;2290;g2d024d6cf77_2_571"/>
          <p:cNvSpPr/>
          <p:nvPr/>
        </p:nvSpPr>
        <p:spPr>
          <a:xfrm>
            <a:off x="7652229" y="200534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291" name="Google Shape;2291;g2d024d6cf77_2_571"/>
          <p:cNvGrpSpPr/>
          <p:nvPr/>
        </p:nvGrpSpPr>
        <p:grpSpPr>
          <a:xfrm rot="-900155">
            <a:off x="4955103" y="1544573"/>
            <a:ext cx="349939" cy="908319"/>
            <a:chOff x="505070" y="2338768"/>
            <a:chExt cx="2044833" cy="2252253"/>
          </a:xfrm>
        </p:grpSpPr>
        <p:sp>
          <p:nvSpPr>
            <p:cNvPr id="2292" name="Google Shape;2292;g2d024d6cf77_2_571"/>
            <p:cNvSpPr/>
            <p:nvPr/>
          </p:nvSpPr>
          <p:spPr>
            <a:xfrm rot="-1799630">
              <a:off x="882796" y="2536715"/>
              <a:ext cx="1289380" cy="1856358"/>
            </a:xfrm>
            <a:custGeom>
              <a:rect b="b" l="l" r="r" t="t"/>
              <a:pathLst>
                <a:path extrusionOk="0" h="152967" w="106277">
                  <a:moveTo>
                    <a:pt x="78627" y="0"/>
                  </a:moveTo>
                  <a:cubicBezTo>
                    <a:pt x="59385" y="0"/>
                    <a:pt x="28370" y="6046"/>
                    <a:pt x="16178" y="42487"/>
                  </a:cubicBezTo>
                  <a:cubicBezTo>
                    <a:pt x="0" y="90755"/>
                    <a:pt x="33524" y="124246"/>
                    <a:pt x="57141" y="135320"/>
                  </a:cubicBezTo>
                  <a:lnTo>
                    <a:pt x="36159" y="140424"/>
                  </a:lnTo>
                  <a:lnTo>
                    <a:pt x="88697" y="152966"/>
                  </a:lnTo>
                  <a:lnTo>
                    <a:pt x="65747" y="103765"/>
                  </a:lnTo>
                  <a:lnTo>
                    <a:pt x="65147" y="128916"/>
                  </a:lnTo>
                  <a:cubicBezTo>
                    <a:pt x="48735" y="119376"/>
                    <a:pt x="37093" y="100362"/>
                    <a:pt x="37227" y="78780"/>
                  </a:cubicBezTo>
                  <a:cubicBezTo>
                    <a:pt x="37393" y="47859"/>
                    <a:pt x="57709" y="22405"/>
                    <a:pt x="85985" y="22405"/>
                  </a:cubicBezTo>
                  <a:cubicBezTo>
                    <a:pt x="86077" y="22405"/>
                    <a:pt x="86169" y="22406"/>
                    <a:pt x="86262" y="22406"/>
                  </a:cubicBezTo>
                  <a:cubicBezTo>
                    <a:pt x="93367" y="22440"/>
                    <a:pt x="100138" y="24041"/>
                    <a:pt x="106276" y="26943"/>
                  </a:cubicBezTo>
                  <a:cubicBezTo>
                    <a:pt x="106276" y="26943"/>
                    <a:pt x="96093" y="12506"/>
                    <a:pt x="76293" y="12506"/>
                  </a:cubicBezTo>
                  <a:cubicBezTo>
                    <a:pt x="73571" y="12506"/>
                    <a:pt x="70666" y="12779"/>
                    <a:pt x="67582" y="13400"/>
                  </a:cubicBezTo>
                  <a:cubicBezTo>
                    <a:pt x="67582" y="13400"/>
                    <a:pt x="78823" y="4393"/>
                    <a:pt x="94835" y="1491"/>
                  </a:cubicBezTo>
                  <a:cubicBezTo>
                    <a:pt x="94835" y="1491"/>
                    <a:pt x="88183" y="0"/>
                    <a:pt x="78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293" name="Google Shape;2293;g2d024d6cf77_2_571"/>
            <p:cNvSpPr/>
            <p:nvPr/>
          </p:nvSpPr>
          <p:spPr>
            <a:xfrm rot="-1799630">
              <a:off x="1154297" y="2792209"/>
              <a:ext cx="488894" cy="1428660"/>
            </a:xfrm>
            <a:custGeom>
              <a:rect b="b" l="l" r="r" t="t"/>
              <a:pathLst>
                <a:path extrusionOk="0" h="117724" w="40297">
                  <a:moveTo>
                    <a:pt x="34024" y="0"/>
                  </a:moveTo>
                  <a:cubicBezTo>
                    <a:pt x="33968" y="0"/>
                    <a:pt x="33912" y="13"/>
                    <a:pt x="33858" y="40"/>
                  </a:cubicBezTo>
                  <a:cubicBezTo>
                    <a:pt x="31156" y="1407"/>
                    <a:pt x="28654" y="3075"/>
                    <a:pt x="26286" y="4910"/>
                  </a:cubicBezTo>
                  <a:cubicBezTo>
                    <a:pt x="23918" y="6744"/>
                    <a:pt x="21683" y="8712"/>
                    <a:pt x="19581" y="10881"/>
                  </a:cubicBezTo>
                  <a:cubicBezTo>
                    <a:pt x="6672" y="23723"/>
                    <a:pt x="401" y="41970"/>
                    <a:pt x="2169" y="60049"/>
                  </a:cubicBezTo>
                  <a:cubicBezTo>
                    <a:pt x="3637" y="75727"/>
                    <a:pt x="9974" y="90838"/>
                    <a:pt x="20782" y="102380"/>
                  </a:cubicBezTo>
                  <a:cubicBezTo>
                    <a:pt x="21616" y="103347"/>
                    <a:pt x="22984" y="104681"/>
                    <a:pt x="23884" y="105582"/>
                  </a:cubicBezTo>
                  <a:cubicBezTo>
                    <a:pt x="25385" y="107050"/>
                    <a:pt x="27287" y="108751"/>
                    <a:pt x="28888" y="110085"/>
                  </a:cubicBezTo>
                  <a:cubicBezTo>
                    <a:pt x="32357" y="112887"/>
                    <a:pt x="36026" y="115522"/>
                    <a:pt x="39929" y="117690"/>
                  </a:cubicBezTo>
                  <a:cubicBezTo>
                    <a:pt x="39962" y="117713"/>
                    <a:pt x="40003" y="117724"/>
                    <a:pt x="40044" y="117724"/>
                  </a:cubicBezTo>
                  <a:cubicBezTo>
                    <a:pt x="40126" y="117724"/>
                    <a:pt x="40207" y="117679"/>
                    <a:pt x="40229" y="117590"/>
                  </a:cubicBezTo>
                  <a:cubicBezTo>
                    <a:pt x="40296" y="117490"/>
                    <a:pt x="40263" y="117357"/>
                    <a:pt x="40163" y="117290"/>
                  </a:cubicBezTo>
                  <a:cubicBezTo>
                    <a:pt x="36293" y="115089"/>
                    <a:pt x="32691" y="112453"/>
                    <a:pt x="29288" y="109618"/>
                  </a:cubicBezTo>
                  <a:cubicBezTo>
                    <a:pt x="27687" y="108284"/>
                    <a:pt x="25819" y="106549"/>
                    <a:pt x="24351" y="105148"/>
                  </a:cubicBezTo>
                  <a:cubicBezTo>
                    <a:pt x="23451" y="104214"/>
                    <a:pt x="22083" y="102880"/>
                    <a:pt x="21282" y="101913"/>
                  </a:cubicBezTo>
                  <a:cubicBezTo>
                    <a:pt x="6739" y="86168"/>
                    <a:pt x="1" y="63418"/>
                    <a:pt x="3837" y="42337"/>
                  </a:cubicBezTo>
                  <a:cubicBezTo>
                    <a:pt x="7072" y="24991"/>
                    <a:pt x="18747" y="9179"/>
                    <a:pt x="34225" y="807"/>
                  </a:cubicBezTo>
                  <a:cubicBezTo>
                    <a:pt x="34425" y="707"/>
                    <a:pt x="34525" y="440"/>
                    <a:pt x="34425" y="240"/>
                  </a:cubicBezTo>
                  <a:cubicBezTo>
                    <a:pt x="34327" y="93"/>
                    <a:pt x="34176" y="0"/>
                    <a:pt x="34024" y="0"/>
                  </a:cubicBezTo>
                  <a:close/>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g2d05070e28f_0_28"/>
          <p:cNvSpPr txBox="1"/>
          <p:nvPr>
            <p:ph type="title"/>
          </p:nvPr>
        </p:nvSpPr>
        <p:spPr>
          <a:xfrm>
            <a:off x="723900" y="559128"/>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500"/>
              <a:buFont typeface="Pacifico"/>
              <a:buNone/>
            </a:pPr>
            <a:r>
              <a:rPr lang="es-ES"/>
              <a:t>Time Series Analysis: Outline</a:t>
            </a:r>
            <a:endParaRPr/>
          </a:p>
        </p:txBody>
      </p:sp>
      <p:sp>
        <p:nvSpPr>
          <p:cNvPr id="2299" name="Google Shape;2299;g2d05070e28f_0_28"/>
          <p:cNvSpPr txBox="1"/>
          <p:nvPr>
            <p:ph idx="1" type="body"/>
          </p:nvPr>
        </p:nvSpPr>
        <p:spPr>
          <a:xfrm>
            <a:off x="1498762" y="2376063"/>
            <a:ext cx="2892600" cy="392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Clr>
                <a:schemeClr val="dk1"/>
              </a:buClr>
              <a:buSzPct val="100000"/>
              <a:buNone/>
            </a:pPr>
            <a:r>
              <a:rPr lang="es-ES">
                <a:latin typeface="Comic Sans MS"/>
                <a:ea typeface="Comic Sans MS"/>
                <a:cs typeface="Comic Sans MS"/>
                <a:sym typeface="Comic Sans MS"/>
              </a:rPr>
              <a:t>Numerical Distribution,  Box Plot,</a:t>
            </a:r>
            <a:endParaRPr>
              <a:latin typeface="Comic Sans MS"/>
              <a:ea typeface="Comic Sans MS"/>
              <a:cs typeface="Comic Sans MS"/>
              <a:sym typeface="Comic Sans MS"/>
            </a:endParaRPr>
          </a:p>
          <a:p>
            <a:pPr indent="0" lvl="0" marL="0" rtl="0" algn="ctr">
              <a:lnSpc>
                <a:spcPct val="100000"/>
              </a:lnSpc>
              <a:spcBef>
                <a:spcPts val="0"/>
              </a:spcBef>
              <a:spcAft>
                <a:spcPts val="0"/>
              </a:spcAft>
              <a:buClr>
                <a:schemeClr val="dk1"/>
              </a:buClr>
              <a:buSzPct val="100000"/>
              <a:buNone/>
            </a:pPr>
            <a:r>
              <a:rPr lang="es-ES">
                <a:latin typeface="Comic Sans MS"/>
                <a:ea typeface="Comic Sans MS"/>
                <a:cs typeface="Comic Sans MS"/>
                <a:sym typeface="Comic Sans MS"/>
              </a:rPr>
              <a:t>Time Series Plot, Scatter Plot</a:t>
            </a:r>
            <a:endParaRPr>
              <a:latin typeface="Comic Sans MS"/>
              <a:ea typeface="Comic Sans MS"/>
              <a:cs typeface="Comic Sans MS"/>
              <a:sym typeface="Comic Sans MS"/>
            </a:endParaRPr>
          </a:p>
        </p:txBody>
      </p:sp>
      <p:sp>
        <p:nvSpPr>
          <p:cNvPr id="2300" name="Google Shape;2300;g2d05070e28f_0_28"/>
          <p:cNvSpPr txBox="1"/>
          <p:nvPr>
            <p:ph idx="2" type="body"/>
          </p:nvPr>
        </p:nvSpPr>
        <p:spPr>
          <a:xfrm>
            <a:off x="832988" y="1832375"/>
            <a:ext cx="4117500" cy="392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500"/>
              <a:buNone/>
            </a:pPr>
            <a:r>
              <a:rPr lang="es-ES"/>
              <a:t>Exploratory Data Analysis </a:t>
            </a:r>
            <a:endParaRPr/>
          </a:p>
        </p:txBody>
      </p:sp>
      <p:sp>
        <p:nvSpPr>
          <p:cNvPr id="2301" name="Google Shape;2301;g2d05070e28f_0_28"/>
          <p:cNvSpPr txBox="1"/>
          <p:nvPr>
            <p:ph idx="3" type="body"/>
          </p:nvPr>
        </p:nvSpPr>
        <p:spPr>
          <a:xfrm>
            <a:off x="1498764" y="1383163"/>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01</a:t>
            </a:r>
            <a:endParaRPr/>
          </a:p>
        </p:txBody>
      </p:sp>
      <p:sp>
        <p:nvSpPr>
          <p:cNvPr id="2302" name="Google Shape;2302;g2d05070e28f_0_28"/>
          <p:cNvSpPr txBox="1"/>
          <p:nvPr>
            <p:ph idx="4" type="body"/>
          </p:nvPr>
        </p:nvSpPr>
        <p:spPr>
          <a:xfrm>
            <a:off x="5021012" y="2281500"/>
            <a:ext cx="34347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s-ES" sz="1150">
                <a:latin typeface="Comic Sans MS"/>
                <a:ea typeface="Comic Sans MS"/>
                <a:cs typeface="Comic Sans MS"/>
                <a:sym typeface="Comic Sans MS"/>
              </a:rPr>
              <a:t>Multicollinearity</a:t>
            </a:r>
            <a:r>
              <a:rPr lang="es-ES" sz="1150">
                <a:latin typeface="Comic Sans MS"/>
                <a:ea typeface="Comic Sans MS"/>
                <a:cs typeface="Comic Sans MS"/>
                <a:sym typeface="Comic Sans MS"/>
              </a:rPr>
              <a:t>, </a:t>
            </a:r>
            <a:r>
              <a:rPr lang="es-ES" sz="1150">
                <a:latin typeface="Comic Sans MS"/>
                <a:ea typeface="Comic Sans MS"/>
                <a:cs typeface="Comic Sans MS"/>
                <a:sym typeface="Comic Sans MS"/>
              </a:rPr>
              <a:t>Linearity, </a:t>
            </a:r>
            <a:r>
              <a:rPr lang="es-ES" sz="1150">
                <a:latin typeface="Comic Sans MS"/>
                <a:ea typeface="Comic Sans MS"/>
                <a:cs typeface="Comic Sans MS"/>
                <a:sym typeface="Comic Sans MS"/>
              </a:rPr>
              <a:t>Normality, Auto-correlation, </a:t>
            </a:r>
            <a:r>
              <a:rPr lang="es-ES" sz="1150">
                <a:latin typeface="Comic Sans MS"/>
                <a:ea typeface="Comic Sans MS"/>
                <a:cs typeface="Comic Sans MS"/>
                <a:sym typeface="Comic Sans MS"/>
              </a:rPr>
              <a:t>Homoscedasticity</a:t>
            </a:r>
            <a:r>
              <a:rPr lang="es-ES" sz="1150">
                <a:latin typeface="Comic Sans MS"/>
                <a:ea typeface="Comic Sans MS"/>
                <a:cs typeface="Comic Sans MS"/>
                <a:sym typeface="Comic Sans MS"/>
              </a:rPr>
              <a:t>, </a:t>
            </a:r>
            <a:endParaRPr sz="1150">
              <a:latin typeface="Comic Sans MS"/>
              <a:ea typeface="Comic Sans MS"/>
              <a:cs typeface="Comic Sans MS"/>
              <a:sym typeface="Comic Sans MS"/>
            </a:endParaRPr>
          </a:p>
        </p:txBody>
      </p:sp>
      <p:sp>
        <p:nvSpPr>
          <p:cNvPr id="2303" name="Google Shape;2303;g2d05070e28f_0_28"/>
          <p:cNvSpPr txBox="1"/>
          <p:nvPr>
            <p:ph idx="5" type="body"/>
          </p:nvPr>
        </p:nvSpPr>
        <p:spPr>
          <a:xfrm>
            <a:off x="5021009" y="1801681"/>
            <a:ext cx="27858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Diagnostic Tests</a:t>
            </a:r>
            <a:endParaRPr/>
          </a:p>
        </p:txBody>
      </p:sp>
      <p:sp>
        <p:nvSpPr>
          <p:cNvPr id="2304" name="Google Shape;2304;g2d05070e28f_0_28"/>
          <p:cNvSpPr txBox="1"/>
          <p:nvPr>
            <p:ph idx="6" type="body"/>
          </p:nvPr>
        </p:nvSpPr>
        <p:spPr>
          <a:xfrm>
            <a:off x="5021009" y="1383163"/>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02</a:t>
            </a:r>
            <a:endParaRPr/>
          </a:p>
        </p:txBody>
      </p:sp>
      <p:sp>
        <p:nvSpPr>
          <p:cNvPr id="2305" name="Google Shape;2305;g2d05070e28f_0_28"/>
          <p:cNvSpPr txBox="1"/>
          <p:nvPr>
            <p:ph idx="8" type="body"/>
          </p:nvPr>
        </p:nvSpPr>
        <p:spPr>
          <a:xfrm>
            <a:off x="5020568" y="3338269"/>
            <a:ext cx="27858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Back Testing</a:t>
            </a:r>
            <a:endParaRPr/>
          </a:p>
        </p:txBody>
      </p:sp>
      <p:sp>
        <p:nvSpPr>
          <p:cNvPr id="2306" name="Google Shape;2306;g2d05070e28f_0_28"/>
          <p:cNvSpPr txBox="1"/>
          <p:nvPr>
            <p:ph idx="9" type="body"/>
          </p:nvPr>
        </p:nvSpPr>
        <p:spPr>
          <a:xfrm>
            <a:off x="5020568" y="2919751"/>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04</a:t>
            </a:r>
            <a:endParaRPr/>
          </a:p>
        </p:txBody>
      </p:sp>
      <p:sp>
        <p:nvSpPr>
          <p:cNvPr id="2307" name="Google Shape;2307;g2d05070e28f_0_28"/>
          <p:cNvSpPr txBox="1"/>
          <p:nvPr>
            <p:ph idx="14" type="body"/>
          </p:nvPr>
        </p:nvSpPr>
        <p:spPr>
          <a:xfrm>
            <a:off x="688288" y="3338275"/>
            <a:ext cx="42621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Model Selection &amp; Evaluation</a:t>
            </a:r>
            <a:endParaRPr/>
          </a:p>
        </p:txBody>
      </p:sp>
      <p:sp>
        <p:nvSpPr>
          <p:cNvPr id="2308" name="Google Shape;2308;g2d05070e28f_0_28"/>
          <p:cNvSpPr txBox="1"/>
          <p:nvPr>
            <p:ph idx="15" type="body"/>
          </p:nvPr>
        </p:nvSpPr>
        <p:spPr>
          <a:xfrm>
            <a:off x="1498764" y="2919751"/>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03</a:t>
            </a:r>
            <a:endParaRPr/>
          </a:p>
        </p:txBody>
      </p:sp>
      <p:grpSp>
        <p:nvGrpSpPr>
          <p:cNvPr id="2309" name="Google Shape;2309;g2d05070e28f_0_28"/>
          <p:cNvGrpSpPr/>
          <p:nvPr/>
        </p:nvGrpSpPr>
        <p:grpSpPr>
          <a:xfrm>
            <a:off x="5188703" y="570611"/>
            <a:ext cx="364223" cy="308482"/>
            <a:chOff x="7618542" y="1176140"/>
            <a:chExt cx="558025" cy="472625"/>
          </a:xfrm>
        </p:grpSpPr>
        <p:sp>
          <p:nvSpPr>
            <p:cNvPr id="2310" name="Google Shape;2310;g2d05070e28f_0_28"/>
            <p:cNvSpPr/>
            <p:nvPr/>
          </p:nvSpPr>
          <p:spPr>
            <a:xfrm>
              <a:off x="7772716" y="1177978"/>
              <a:ext cx="193660" cy="372765"/>
            </a:xfrm>
            <a:custGeom>
              <a:rect b="b" l="l" r="r" t="t"/>
              <a:pathLst>
                <a:path extrusionOk="0" h="591690" w="307397">
                  <a:moveTo>
                    <a:pt x="98" y="526035"/>
                  </a:moveTo>
                  <a:cubicBezTo>
                    <a:pt x="860" y="500413"/>
                    <a:pt x="9242" y="476600"/>
                    <a:pt x="19529" y="453740"/>
                  </a:cubicBezTo>
                  <a:cubicBezTo>
                    <a:pt x="74202" y="332392"/>
                    <a:pt x="127637" y="210376"/>
                    <a:pt x="184692" y="90076"/>
                  </a:cubicBezTo>
                  <a:cubicBezTo>
                    <a:pt x="195170" y="68073"/>
                    <a:pt x="206790" y="46737"/>
                    <a:pt x="221935" y="27401"/>
                  </a:cubicBezTo>
                  <a:cubicBezTo>
                    <a:pt x="228126" y="19591"/>
                    <a:pt x="235365" y="12923"/>
                    <a:pt x="243652" y="7399"/>
                  </a:cubicBezTo>
                  <a:cubicBezTo>
                    <a:pt x="266512" y="-7841"/>
                    <a:pt x="293944" y="1303"/>
                    <a:pt x="302993" y="27115"/>
                  </a:cubicBezTo>
                  <a:cubicBezTo>
                    <a:pt x="310994" y="49785"/>
                    <a:pt x="306707" y="72359"/>
                    <a:pt x="301088" y="94552"/>
                  </a:cubicBezTo>
                  <a:cubicBezTo>
                    <a:pt x="287657" y="147892"/>
                    <a:pt x="265274" y="197994"/>
                    <a:pt x="244509" y="248667"/>
                  </a:cubicBezTo>
                  <a:cubicBezTo>
                    <a:pt x="208695" y="336011"/>
                    <a:pt x="169452" y="421736"/>
                    <a:pt x="130400" y="507652"/>
                  </a:cubicBezTo>
                  <a:cubicBezTo>
                    <a:pt x="117827" y="535369"/>
                    <a:pt x="103730" y="562706"/>
                    <a:pt x="76202" y="579375"/>
                  </a:cubicBezTo>
                  <a:cubicBezTo>
                    <a:pt x="70678" y="582709"/>
                    <a:pt x="64963" y="585947"/>
                    <a:pt x="59057" y="588328"/>
                  </a:cubicBezTo>
                  <a:cubicBezTo>
                    <a:pt x="37150" y="596901"/>
                    <a:pt x="17624" y="588805"/>
                    <a:pt x="8384" y="567183"/>
                  </a:cubicBezTo>
                  <a:cubicBezTo>
                    <a:pt x="2765" y="554134"/>
                    <a:pt x="-93" y="540418"/>
                    <a:pt x="2" y="5260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11" name="Google Shape;2311;g2d05070e28f_0_28"/>
            <p:cNvSpPr/>
            <p:nvPr/>
          </p:nvSpPr>
          <p:spPr>
            <a:xfrm>
              <a:off x="7906344" y="1400629"/>
              <a:ext cx="270223" cy="248136"/>
            </a:xfrm>
            <a:custGeom>
              <a:rect b="b" l="l" r="r" t="t"/>
              <a:pathLst>
                <a:path extrusionOk="0" h="393866" w="428925">
                  <a:moveTo>
                    <a:pt x="43443" y="393772"/>
                  </a:moveTo>
                  <a:cubicBezTo>
                    <a:pt x="11820" y="393581"/>
                    <a:pt x="-4658" y="372626"/>
                    <a:pt x="1152" y="346718"/>
                  </a:cubicBezTo>
                  <a:cubicBezTo>
                    <a:pt x="6201" y="324144"/>
                    <a:pt x="20107" y="306427"/>
                    <a:pt x="34776" y="289378"/>
                  </a:cubicBezTo>
                  <a:cubicBezTo>
                    <a:pt x="71352" y="246801"/>
                    <a:pt x="114024" y="210415"/>
                    <a:pt x="154886" y="172220"/>
                  </a:cubicBezTo>
                  <a:cubicBezTo>
                    <a:pt x="193462" y="136120"/>
                    <a:pt x="232800" y="100878"/>
                    <a:pt x="271853" y="65350"/>
                  </a:cubicBezTo>
                  <a:cubicBezTo>
                    <a:pt x="299666" y="40013"/>
                    <a:pt x="328431" y="16201"/>
                    <a:pt x="365674" y="5723"/>
                  </a:cubicBezTo>
                  <a:cubicBezTo>
                    <a:pt x="375104" y="3056"/>
                    <a:pt x="384343" y="-182"/>
                    <a:pt x="394344" y="8"/>
                  </a:cubicBezTo>
                  <a:cubicBezTo>
                    <a:pt x="417014" y="294"/>
                    <a:pt x="432635" y="18391"/>
                    <a:pt x="428158" y="40585"/>
                  </a:cubicBezTo>
                  <a:cubicBezTo>
                    <a:pt x="421967" y="70779"/>
                    <a:pt x="407108" y="96782"/>
                    <a:pt x="386153" y="119166"/>
                  </a:cubicBezTo>
                  <a:cubicBezTo>
                    <a:pt x="352815" y="154694"/>
                    <a:pt x="314430" y="184793"/>
                    <a:pt x="278616" y="217559"/>
                  </a:cubicBezTo>
                  <a:cubicBezTo>
                    <a:pt x="245373" y="248039"/>
                    <a:pt x="211274" y="277567"/>
                    <a:pt x="177174" y="307094"/>
                  </a:cubicBezTo>
                  <a:cubicBezTo>
                    <a:pt x="147075" y="333193"/>
                    <a:pt x="116595" y="359005"/>
                    <a:pt x="82020" y="379198"/>
                  </a:cubicBezTo>
                  <a:cubicBezTo>
                    <a:pt x="68304" y="387199"/>
                    <a:pt x="54016" y="393581"/>
                    <a:pt x="43539" y="3938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12" name="Google Shape;2312;g2d05070e28f_0_28"/>
            <p:cNvSpPr/>
            <p:nvPr/>
          </p:nvSpPr>
          <p:spPr>
            <a:xfrm>
              <a:off x="7618542" y="1176140"/>
              <a:ext cx="97371" cy="325571"/>
            </a:xfrm>
            <a:custGeom>
              <a:rect b="b" l="l" r="r" t="t"/>
              <a:pathLst>
                <a:path extrusionOk="0" h="516780" w="154557">
                  <a:moveTo>
                    <a:pt x="154557" y="70462"/>
                  </a:moveTo>
                  <a:cubicBezTo>
                    <a:pt x="152843" y="111229"/>
                    <a:pt x="147700" y="148948"/>
                    <a:pt x="142937" y="186572"/>
                  </a:cubicBezTo>
                  <a:cubicBezTo>
                    <a:pt x="135603" y="244293"/>
                    <a:pt x="127983" y="301920"/>
                    <a:pt x="120553" y="359546"/>
                  </a:cubicBezTo>
                  <a:cubicBezTo>
                    <a:pt x="114457" y="406980"/>
                    <a:pt x="96741" y="450605"/>
                    <a:pt x="76643" y="493372"/>
                  </a:cubicBezTo>
                  <a:cubicBezTo>
                    <a:pt x="74547" y="497754"/>
                    <a:pt x="71309" y="501754"/>
                    <a:pt x="67975" y="505278"/>
                  </a:cubicBezTo>
                  <a:cubicBezTo>
                    <a:pt x="50544" y="523281"/>
                    <a:pt x="26922" y="519756"/>
                    <a:pt x="15397" y="497468"/>
                  </a:cubicBezTo>
                  <a:cubicBezTo>
                    <a:pt x="7872" y="482895"/>
                    <a:pt x="8063" y="466512"/>
                    <a:pt x="5205" y="450891"/>
                  </a:cubicBezTo>
                  <a:cubicBezTo>
                    <a:pt x="-4605" y="396503"/>
                    <a:pt x="824" y="342687"/>
                    <a:pt x="10158" y="288870"/>
                  </a:cubicBezTo>
                  <a:cubicBezTo>
                    <a:pt x="20731" y="228196"/>
                    <a:pt x="27780" y="166950"/>
                    <a:pt x="39591" y="106562"/>
                  </a:cubicBezTo>
                  <a:cubicBezTo>
                    <a:pt x="44734" y="80463"/>
                    <a:pt x="50163" y="54270"/>
                    <a:pt x="62927" y="30552"/>
                  </a:cubicBezTo>
                  <a:cubicBezTo>
                    <a:pt x="74833" y="8550"/>
                    <a:pt x="93978" y="-2690"/>
                    <a:pt x="113409" y="549"/>
                  </a:cubicBezTo>
                  <a:cubicBezTo>
                    <a:pt x="133793" y="3978"/>
                    <a:pt x="149128" y="22075"/>
                    <a:pt x="152367" y="47031"/>
                  </a:cubicBezTo>
                  <a:cubicBezTo>
                    <a:pt x="153510" y="55698"/>
                    <a:pt x="153986" y="64461"/>
                    <a:pt x="154557" y="704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313" name="Google Shape;2313;g2d05070e28f_0_28"/>
          <p:cNvGrpSpPr/>
          <p:nvPr/>
        </p:nvGrpSpPr>
        <p:grpSpPr>
          <a:xfrm rot="1275653">
            <a:off x="922807" y="4248665"/>
            <a:ext cx="413708" cy="193842"/>
            <a:chOff x="2240475" y="3205350"/>
            <a:chExt cx="413725" cy="193850"/>
          </a:xfrm>
        </p:grpSpPr>
        <p:sp>
          <p:nvSpPr>
            <p:cNvPr id="2314" name="Google Shape;2314;g2d05070e28f_0_28"/>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15" name="Google Shape;2315;g2d05070e28f_0_28"/>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16" name="Google Shape;2316;g2d05070e28f_0_28"/>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2317" name="Google Shape;2317;g2d05070e28f_0_28"/>
          <p:cNvPicPr preferRelativeResize="0"/>
          <p:nvPr/>
        </p:nvPicPr>
        <p:blipFill rotWithShape="1">
          <a:blip r:embed="rId3">
            <a:alphaModFix/>
          </a:blip>
          <a:srcRect b="0" l="0" r="0" t="0"/>
          <a:stretch/>
        </p:blipFill>
        <p:spPr>
          <a:xfrm>
            <a:off x="8014698" y="743536"/>
            <a:ext cx="278876" cy="346710"/>
          </a:xfrm>
          <a:prstGeom prst="rect">
            <a:avLst/>
          </a:prstGeom>
          <a:noFill/>
          <a:ln>
            <a:noFill/>
          </a:ln>
        </p:spPr>
      </p:pic>
      <p:sp>
        <p:nvSpPr>
          <p:cNvPr id="2318" name="Google Shape;2318;g2d05070e28f_0_28"/>
          <p:cNvSpPr/>
          <p:nvPr/>
        </p:nvSpPr>
        <p:spPr>
          <a:xfrm>
            <a:off x="7745660" y="1230486"/>
            <a:ext cx="152700" cy="152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319" name="Google Shape;2319;g2d05070e28f_0_28"/>
          <p:cNvPicPr preferRelativeResize="0"/>
          <p:nvPr/>
        </p:nvPicPr>
        <p:blipFill rotWithShape="1">
          <a:blip r:embed="rId4">
            <a:alphaModFix/>
          </a:blip>
          <a:srcRect b="0" l="0" r="0" t="0"/>
          <a:stretch/>
        </p:blipFill>
        <p:spPr>
          <a:xfrm>
            <a:off x="940943" y="791735"/>
            <a:ext cx="219075" cy="371475"/>
          </a:xfrm>
          <a:prstGeom prst="rect">
            <a:avLst/>
          </a:prstGeom>
          <a:noFill/>
          <a:ln>
            <a:noFill/>
          </a:ln>
        </p:spPr>
      </p:pic>
      <p:pic>
        <p:nvPicPr>
          <p:cNvPr id="2320" name="Google Shape;2320;g2d05070e28f_0_28"/>
          <p:cNvPicPr preferRelativeResize="0"/>
          <p:nvPr/>
        </p:nvPicPr>
        <p:blipFill rotWithShape="1">
          <a:blip r:embed="rId5">
            <a:alphaModFix/>
          </a:blip>
          <a:srcRect b="0" l="0" r="0" t="0"/>
          <a:stretch/>
        </p:blipFill>
        <p:spPr>
          <a:xfrm>
            <a:off x="7822466" y="3989073"/>
            <a:ext cx="358184" cy="358184"/>
          </a:xfrm>
          <a:prstGeom prst="rect">
            <a:avLst/>
          </a:prstGeom>
          <a:noFill/>
          <a:ln>
            <a:noFill/>
          </a:ln>
        </p:spPr>
      </p:pic>
      <p:sp>
        <p:nvSpPr>
          <p:cNvPr id="2321" name="Google Shape;2321;g2d05070e28f_0_28"/>
          <p:cNvSpPr txBox="1"/>
          <p:nvPr>
            <p:ph idx="1" type="body"/>
          </p:nvPr>
        </p:nvSpPr>
        <p:spPr>
          <a:xfrm>
            <a:off x="1498762" y="3787838"/>
            <a:ext cx="2892600" cy="392400"/>
          </a:xfrm>
          <a:prstGeom prst="rect">
            <a:avLst/>
          </a:prstGeom>
          <a:noFill/>
          <a:ln>
            <a:noFill/>
          </a:ln>
        </p:spPr>
        <p:txBody>
          <a:bodyPr anchorCtr="0" anchor="t" bIns="45700" lIns="91425" spcFirstLastPara="1" rIns="91425" wrap="square" tIns="45700">
            <a:normAutofit fontScale="85000"/>
          </a:bodyPr>
          <a:lstStyle/>
          <a:p>
            <a:pPr indent="0" lvl="0" marL="0" rtl="0" algn="ctr">
              <a:lnSpc>
                <a:spcPct val="100000"/>
              </a:lnSpc>
              <a:spcBef>
                <a:spcPts val="0"/>
              </a:spcBef>
              <a:spcAft>
                <a:spcPts val="0"/>
              </a:spcAft>
              <a:buClr>
                <a:schemeClr val="dk1"/>
              </a:buClr>
              <a:buSzPct val="100000"/>
              <a:buNone/>
            </a:pPr>
            <a:r>
              <a:rPr lang="es-ES">
                <a:latin typeface="Comic Sans MS"/>
                <a:ea typeface="Comic Sans MS"/>
                <a:cs typeface="Comic Sans MS"/>
                <a:sym typeface="Comic Sans MS"/>
              </a:rPr>
              <a:t>WLS, GLS and Penalized Regression</a:t>
            </a:r>
            <a:endParaRPr>
              <a:latin typeface="Comic Sans MS"/>
              <a:ea typeface="Comic Sans MS"/>
              <a:cs typeface="Comic Sans MS"/>
              <a:sym typeface="Comic Sans MS"/>
            </a:endParaRPr>
          </a:p>
        </p:txBody>
      </p:sp>
      <p:sp>
        <p:nvSpPr>
          <p:cNvPr id="2322" name="Google Shape;2322;g2d05070e28f_0_28"/>
          <p:cNvSpPr txBox="1"/>
          <p:nvPr>
            <p:ph idx="1" type="body"/>
          </p:nvPr>
        </p:nvSpPr>
        <p:spPr>
          <a:xfrm>
            <a:off x="4967612" y="3787838"/>
            <a:ext cx="2892600" cy="392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400"/>
              <a:buNone/>
            </a:pPr>
            <a:r>
              <a:rPr lang="es-ES" sz="1150">
                <a:latin typeface="Comic Sans MS"/>
                <a:ea typeface="Comic Sans MS"/>
                <a:cs typeface="Comic Sans MS"/>
                <a:sym typeface="Comic Sans MS"/>
              </a:rPr>
              <a:t>Predictive Power Test </a:t>
            </a:r>
            <a:endParaRPr sz="115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98"/>
                                        </p:tgtEl>
                                        <p:attrNameLst>
                                          <p:attrName>style.visibility</p:attrName>
                                        </p:attrNameLst>
                                      </p:cBhvr>
                                      <p:to>
                                        <p:strVal val="visible"/>
                                      </p:to>
                                    </p:set>
                                    <p:animEffect filter="fade" transition="in">
                                      <p:cBhvr>
                                        <p:cTn dur="500"/>
                                        <p:tgtEl>
                                          <p:spTgt spid="2298"/>
                                        </p:tgtEl>
                                      </p:cBhvr>
                                    </p:animEffect>
                                  </p:childTnLst>
                                </p:cTn>
                              </p:par>
                              <p:par>
                                <p:cTn fill="hold" nodeType="withEffect" presetClass="emph" presetID="8" presetSubtype="0">
                                  <p:stCondLst>
                                    <p:cond delay="0"/>
                                  </p:stCondLst>
                                  <p:childTnLst>
                                    <p:animRot by="-21600000">
                                      <p:cBhvr>
                                        <p:cTn dur="1400" fill="hold"/>
                                        <p:tgtEl>
                                          <p:spTgt spid="2317"/>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309"/>
                                        </p:tgtEl>
                                        <p:attrNameLst>
                                          <p:attrName>style.visibility</p:attrName>
                                        </p:attrNameLst>
                                      </p:cBhvr>
                                      <p:to>
                                        <p:strVal val="visible"/>
                                      </p:to>
                                    </p:set>
                                    <p:anim calcmode="lin" valueType="num">
                                      <p:cBhvr additive="base">
                                        <p:cTn dur="500"/>
                                        <p:tgtEl>
                                          <p:spTgt spid="2309"/>
                                        </p:tgtEl>
                                        <p:attrNameLst>
                                          <p:attrName>ppt_w</p:attrName>
                                        </p:attrNameLst>
                                      </p:cBhvr>
                                      <p:tavLst>
                                        <p:tav fmla="" tm="0">
                                          <p:val>
                                            <p:strVal val="0"/>
                                          </p:val>
                                        </p:tav>
                                        <p:tav fmla="" tm="100000">
                                          <p:val>
                                            <p:strVal val="#ppt_w"/>
                                          </p:val>
                                        </p:tav>
                                      </p:tavLst>
                                    </p:anim>
                                    <p:anim calcmode="lin" valueType="num">
                                      <p:cBhvr additive="base">
                                        <p:cTn dur="500"/>
                                        <p:tgtEl>
                                          <p:spTgt spid="2309"/>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23" presetSubtype="16">
                                  <p:stCondLst>
                                    <p:cond delay="0"/>
                                  </p:stCondLst>
                                  <p:childTnLst>
                                    <p:set>
                                      <p:cBhvr>
                                        <p:cTn dur="1" fill="hold">
                                          <p:stCondLst>
                                            <p:cond delay="0"/>
                                          </p:stCondLst>
                                        </p:cTn>
                                        <p:tgtEl>
                                          <p:spTgt spid="2319"/>
                                        </p:tgtEl>
                                        <p:attrNameLst>
                                          <p:attrName>style.visibility</p:attrName>
                                        </p:attrNameLst>
                                      </p:cBhvr>
                                      <p:to>
                                        <p:strVal val="visible"/>
                                      </p:to>
                                    </p:set>
                                    <p:anim calcmode="lin" valueType="num">
                                      <p:cBhvr additive="base">
                                        <p:cTn dur="500"/>
                                        <p:tgtEl>
                                          <p:spTgt spid="2319"/>
                                        </p:tgtEl>
                                        <p:attrNameLst>
                                          <p:attrName>ppt_w</p:attrName>
                                        </p:attrNameLst>
                                      </p:cBhvr>
                                      <p:tavLst>
                                        <p:tav fmla="" tm="0">
                                          <p:val>
                                            <p:strVal val="0"/>
                                          </p:val>
                                        </p:tav>
                                        <p:tav fmla="" tm="100000">
                                          <p:val>
                                            <p:strVal val="#ppt_w"/>
                                          </p:val>
                                        </p:tav>
                                      </p:tavLst>
                                    </p:anim>
                                    <p:anim calcmode="lin" valueType="num">
                                      <p:cBhvr additive="base">
                                        <p:cTn dur="500"/>
                                        <p:tgtEl>
                                          <p:spTgt spid="23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318"/>
                                        </p:tgtEl>
                                        <p:attrNameLst>
                                          <p:attrName>style.visibility</p:attrName>
                                        </p:attrNameLst>
                                      </p:cBhvr>
                                      <p:to>
                                        <p:strVal val="visible"/>
                                      </p:to>
                                    </p:set>
                                    <p:anim calcmode="lin" valueType="num">
                                      <p:cBhvr additive="base">
                                        <p:cTn dur="500"/>
                                        <p:tgtEl>
                                          <p:spTgt spid="2318"/>
                                        </p:tgtEl>
                                        <p:attrNameLst>
                                          <p:attrName>ppt_w</p:attrName>
                                        </p:attrNameLst>
                                      </p:cBhvr>
                                      <p:tavLst>
                                        <p:tav fmla="" tm="0">
                                          <p:val>
                                            <p:strVal val="0"/>
                                          </p:val>
                                        </p:tav>
                                        <p:tav fmla="" tm="100000">
                                          <p:val>
                                            <p:strVal val="#ppt_w"/>
                                          </p:val>
                                        </p:tav>
                                      </p:tavLst>
                                    </p:anim>
                                    <p:anim calcmode="lin" valueType="num">
                                      <p:cBhvr additive="base">
                                        <p:cTn dur="500"/>
                                        <p:tgtEl>
                                          <p:spTgt spid="2318"/>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301">
                                            <p:txEl>
                                              <p:pRg end="0" st="0"/>
                                            </p:txEl>
                                          </p:spTgt>
                                        </p:tgtEl>
                                        <p:attrNameLst>
                                          <p:attrName>style.visibility</p:attrName>
                                        </p:attrNameLst>
                                      </p:cBhvr>
                                      <p:to>
                                        <p:strVal val="visible"/>
                                      </p:to>
                                    </p:set>
                                    <p:animEffect filter="fade" transition="in">
                                      <p:cBhvr>
                                        <p:cTn dur="500"/>
                                        <p:tgtEl>
                                          <p:spTgt spid="23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0">
                                            <p:txEl>
                                              <p:pRg end="0" st="0"/>
                                            </p:txEl>
                                          </p:spTgt>
                                        </p:tgtEl>
                                        <p:attrNameLst>
                                          <p:attrName>style.visibility</p:attrName>
                                        </p:attrNameLst>
                                      </p:cBhvr>
                                      <p:to>
                                        <p:strVal val="visible"/>
                                      </p:to>
                                    </p:set>
                                    <p:animEffect filter="fade" transition="in">
                                      <p:cBhvr>
                                        <p:cTn dur="500"/>
                                        <p:tgtEl>
                                          <p:spTgt spid="23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9">
                                            <p:txEl>
                                              <p:pRg end="0" st="0"/>
                                            </p:txEl>
                                          </p:spTgt>
                                        </p:tgtEl>
                                        <p:attrNameLst>
                                          <p:attrName>style.visibility</p:attrName>
                                        </p:attrNameLst>
                                      </p:cBhvr>
                                      <p:to>
                                        <p:strVal val="visible"/>
                                      </p:to>
                                    </p:set>
                                    <p:animEffect filter="fade" transition="in">
                                      <p:cBhvr>
                                        <p:cTn dur="500"/>
                                        <p:tgtEl>
                                          <p:spTgt spid="22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9">
                                            <p:txEl>
                                              <p:pRg end="1" st="1"/>
                                            </p:txEl>
                                          </p:spTgt>
                                        </p:tgtEl>
                                        <p:attrNameLst>
                                          <p:attrName>style.visibility</p:attrName>
                                        </p:attrNameLst>
                                      </p:cBhvr>
                                      <p:to>
                                        <p:strVal val="visible"/>
                                      </p:to>
                                    </p:set>
                                    <p:animEffect filter="fade" transition="in">
                                      <p:cBhvr>
                                        <p:cTn dur="500"/>
                                        <p:tgtEl>
                                          <p:spTgt spid="2299">
                                            <p:txEl>
                                              <p:pRg end="1" st="1"/>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304">
                                            <p:txEl>
                                              <p:pRg end="0" st="0"/>
                                            </p:txEl>
                                          </p:spTgt>
                                        </p:tgtEl>
                                        <p:attrNameLst>
                                          <p:attrName>style.visibility</p:attrName>
                                        </p:attrNameLst>
                                      </p:cBhvr>
                                      <p:to>
                                        <p:strVal val="visible"/>
                                      </p:to>
                                    </p:set>
                                    <p:animEffect filter="fade" transition="in">
                                      <p:cBhvr>
                                        <p:cTn dur="500"/>
                                        <p:tgtEl>
                                          <p:spTgt spid="23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3">
                                            <p:txEl>
                                              <p:pRg end="0" st="0"/>
                                            </p:txEl>
                                          </p:spTgt>
                                        </p:tgtEl>
                                        <p:attrNameLst>
                                          <p:attrName>style.visibility</p:attrName>
                                        </p:attrNameLst>
                                      </p:cBhvr>
                                      <p:to>
                                        <p:strVal val="visible"/>
                                      </p:to>
                                    </p:set>
                                    <p:animEffect filter="fade" transition="in">
                                      <p:cBhvr>
                                        <p:cTn dur="500"/>
                                        <p:tgtEl>
                                          <p:spTgt spid="23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2">
                                            <p:txEl>
                                              <p:pRg end="0" st="0"/>
                                            </p:txEl>
                                          </p:spTgt>
                                        </p:tgtEl>
                                        <p:attrNameLst>
                                          <p:attrName>style.visibility</p:attrName>
                                        </p:attrNameLst>
                                      </p:cBhvr>
                                      <p:to>
                                        <p:strVal val="visible"/>
                                      </p:to>
                                    </p:set>
                                    <p:animEffect filter="fade" transition="in">
                                      <p:cBhvr>
                                        <p:cTn dur="500"/>
                                        <p:tgtEl>
                                          <p:spTgt spid="2302">
                                            <p:txEl>
                                              <p:pRg end="0" st="0"/>
                                            </p:txEl>
                                          </p:spTgt>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2308">
                                            <p:txEl>
                                              <p:pRg end="0" st="0"/>
                                            </p:txEl>
                                          </p:spTgt>
                                        </p:tgtEl>
                                        <p:attrNameLst>
                                          <p:attrName>style.visibility</p:attrName>
                                        </p:attrNameLst>
                                      </p:cBhvr>
                                      <p:to>
                                        <p:strVal val="visible"/>
                                      </p:to>
                                    </p:set>
                                    <p:animEffect filter="fade" transition="in">
                                      <p:cBhvr>
                                        <p:cTn dur="500"/>
                                        <p:tgtEl>
                                          <p:spTgt spid="23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7">
                                            <p:txEl>
                                              <p:pRg end="0" st="0"/>
                                            </p:txEl>
                                          </p:spTgt>
                                        </p:tgtEl>
                                        <p:attrNameLst>
                                          <p:attrName>style.visibility</p:attrName>
                                        </p:attrNameLst>
                                      </p:cBhvr>
                                      <p:to>
                                        <p:strVal val="visible"/>
                                      </p:to>
                                    </p:set>
                                    <p:animEffect filter="fade" transition="in">
                                      <p:cBhvr>
                                        <p:cTn dur="500"/>
                                        <p:tgtEl>
                                          <p:spTgt spid="23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2306">
                                            <p:txEl>
                                              <p:pRg end="0" st="0"/>
                                            </p:txEl>
                                          </p:spTgt>
                                        </p:tgtEl>
                                        <p:attrNameLst>
                                          <p:attrName>style.visibility</p:attrName>
                                        </p:attrNameLst>
                                      </p:cBhvr>
                                      <p:to>
                                        <p:strVal val="visible"/>
                                      </p:to>
                                    </p:set>
                                    <p:animEffect filter="fade" transition="in">
                                      <p:cBhvr>
                                        <p:cTn dur="500"/>
                                        <p:tgtEl>
                                          <p:spTgt spid="23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5">
                                            <p:txEl>
                                              <p:pRg end="0" st="0"/>
                                            </p:txEl>
                                          </p:spTgt>
                                        </p:tgtEl>
                                        <p:attrNameLst>
                                          <p:attrName>style.visibility</p:attrName>
                                        </p:attrNameLst>
                                      </p:cBhvr>
                                      <p:to>
                                        <p:strVal val="visible"/>
                                      </p:to>
                                    </p:set>
                                    <p:animEffect filter="fade" transition="in">
                                      <p:cBhvr>
                                        <p:cTn dur="500"/>
                                        <p:tgtEl>
                                          <p:spTgt spid="23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pic>
        <p:nvPicPr>
          <p:cNvPr id="2327" name="Google Shape;2327;g2d024d6cf77_2_28"/>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328" name="Google Shape;2328;g2d024d6cf77_2_28"/>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Exploratory Data Analysis</a:t>
            </a:r>
            <a:endParaRPr sz="4900"/>
          </a:p>
        </p:txBody>
      </p:sp>
      <p:sp>
        <p:nvSpPr>
          <p:cNvPr id="2329" name="Google Shape;2329;g2d024d6cf77_2_28"/>
          <p:cNvSpPr txBox="1"/>
          <p:nvPr>
            <p:ph idx="2" type="body"/>
          </p:nvPr>
        </p:nvSpPr>
        <p:spPr>
          <a:xfrm>
            <a:off x="3320401" y="1445804"/>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01</a:t>
            </a:r>
            <a:endParaRPr/>
          </a:p>
        </p:txBody>
      </p:sp>
      <p:pic>
        <p:nvPicPr>
          <p:cNvPr id="2330" name="Google Shape;2330;g2d024d6cf77_2_28"/>
          <p:cNvPicPr preferRelativeResize="0"/>
          <p:nvPr/>
        </p:nvPicPr>
        <p:blipFill rotWithShape="1">
          <a:blip r:embed="rId4">
            <a:alphaModFix/>
          </a:blip>
          <a:srcRect b="0" l="0" r="0" t="0"/>
          <a:stretch/>
        </p:blipFill>
        <p:spPr>
          <a:xfrm>
            <a:off x="5093803" y="1445740"/>
            <a:ext cx="370553" cy="500246"/>
          </a:xfrm>
          <a:prstGeom prst="rect">
            <a:avLst/>
          </a:prstGeom>
          <a:noFill/>
          <a:ln>
            <a:noFill/>
          </a:ln>
        </p:spPr>
      </p:pic>
      <p:sp>
        <p:nvSpPr>
          <p:cNvPr id="2331" name="Google Shape;2331;g2d024d6cf77_2_28"/>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32" name="Google Shape;2332;g2d024d6cf77_2_28"/>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333" name="Google Shape;2333;g2d024d6cf77_2_28"/>
          <p:cNvGrpSpPr/>
          <p:nvPr/>
        </p:nvGrpSpPr>
        <p:grpSpPr>
          <a:xfrm>
            <a:off x="7934706" y="918079"/>
            <a:ext cx="413725" cy="193850"/>
            <a:chOff x="2240475" y="3205350"/>
            <a:chExt cx="413725" cy="193850"/>
          </a:xfrm>
        </p:grpSpPr>
        <p:sp>
          <p:nvSpPr>
            <p:cNvPr id="2334" name="Google Shape;2334;g2d024d6cf77_2_28"/>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35" name="Google Shape;2335;g2d024d6cf77_2_28"/>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36" name="Google Shape;2336;g2d024d6cf77_2_28"/>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337" name="Google Shape;2337;g2d024d6cf77_2_28"/>
          <p:cNvGrpSpPr/>
          <p:nvPr/>
        </p:nvGrpSpPr>
        <p:grpSpPr>
          <a:xfrm rot="-2030353">
            <a:off x="1299953" y="866078"/>
            <a:ext cx="161698" cy="272141"/>
            <a:chOff x="3450975" y="853900"/>
            <a:chExt cx="2529325" cy="4256900"/>
          </a:xfrm>
        </p:grpSpPr>
        <p:sp>
          <p:nvSpPr>
            <p:cNvPr id="2338" name="Google Shape;2338;g2d024d6cf77_2_28"/>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39" name="Google Shape;2339;g2d024d6cf77_2_28"/>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340" name="Google Shape;2340;g2d024d6cf77_2_28"/>
          <p:cNvGrpSpPr/>
          <p:nvPr/>
        </p:nvGrpSpPr>
        <p:grpSpPr>
          <a:xfrm rot="-2028997">
            <a:off x="829811" y="641728"/>
            <a:ext cx="823952" cy="373508"/>
            <a:chOff x="1555926" y="625900"/>
            <a:chExt cx="1525988" cy="691750"/>
          </a:xfrm>
        </p:grpSpPr>
        <p:sp>
          <p:nvSpPr>
            <p:cNvPr id="2341" name="Google Shape;2341;g2d024d6cf77_2_28"/>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42" name="Google Shape;2342;g2d024d6cf77_2_28"/>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43" name="Google Shape;2343;g2d024d6cf77_2_28"/>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344" name="Google Shape;2344;g2d024d6cf77_2_28"/>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345" name="Google Shape;2345;g2d024d6cf77_2_28"/>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346" name="Google Shape;2346;g2d024d6cf77_2_28"/>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500"/>
                                        <p:tgtEl>
                                          <p:spTgt spid="232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30"/>
                                        </p:tgtEl>
                                        <p:attrNameLst>
                                          <p:attrName>style.visibility</p:attrName>
                                        </p:attrNameLst>
                                      </p:cBhvr>
                                      <p:to>
                                        <p:strVal val="visible"/>
                                      </p:to>
                                    </p:set>
                                    <p:anim calcmode="lin" valueType="num">
                                      <p:cBhvr additive="base">
                                        <p:cTn dur="500"/>
                                        <p:tgtEl>
                                          <p:spTgt spid="2330"/>
                                        </p:tgtEl>
                                        <p:attrNameLst>
                                          <p:attrName>ppt_w</p:attrName>
                                        </p:attrNameLst>
                                      </p:cBhvr>
                                      <p:tavLst>
                                        <p:tav fmla="" tm="0">
                                          <p:val>
                                            <p:strVal val="0"/>
                                          </p:val>
                                        </p:tav>
                                        <p:tav fmla="" tm="100000">
                                          <p:val>
                                            <p:strVal val="#ppt_w"/>
                                          </p:val>
                                        </p:tav>
                                      </p:tavLst>
                                    </p:anim>
                                    <p:anim calcmode="lin" valueType="num">
                                      <p:cBhvr additive="base">
                                        <p:cTn dur="500"/>
                                        <p:tgtEl>
                                          <p:spTgt spid="233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pic>
        <p:nvPicPr>
          <p:cNvPr id="2351" name="Google Shape;2351;g2d024d6cf77_2_79"/>
          <p:cNvPicPr preferRelativeResize="0"/>
          <p:nvPr/>
        </p:nvPicPr>
        <p:blipFill>
          <a:blip r:embed="rId3">
            <a:alphaModFix/>
          </a:blip>
          <a:stretch>
            <a:fillRect/>
          </a:stretch>
        </p:blipFill>
        <p:spPr>
          <a:xfrm>
            <a:off x="4165400" y="545062"/>
            <a:ext cx="4218173" cy="4053376"/>
          </a:xfrm>
          <a:prstGeom prst="rect">
            <a:avLst/>
          </a:prstGeom>
          <a:noFill/>
          <a:ln>
            <a:noFill/>
          </a:ln>
        </p:spPr>
      </p:pic>
      <p:sp>
        <p:nvSpPr>
          <p:cNvPr id="2352" name="Google Shape;2352;g2d024d6cf77_2_79"/>
          <p:cNvSpPr txBox="1"/>
          <p:nvPr>
            <p:ph type="title"/>
          </p:nvPr>
        </p:nvSpPr>
        <p:spPr>
          <a:xfrm>
            <a:off x="701600" y="1472900"/>
            <a:ext cx="34638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Get a feel for Data Distributions</a:t>
            </a:r>
            <a:endParaRPr sz="3200"/>
          </a:p>
        </p:txBody>
      </p:sp>
      <p:sp>
        <p:nvSpPr>
          <p:cNvPr id="2353" name="Google Shape;2353;g2d024d6cf77_2_79"/>
          <p:cNvSpPr/>
          <p:nvPr/>
        </p:nvSpPr>
        <p:spPr>
          <a:xfrm>
            <a:off x="3069721" y="669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54" name="Google Shape;2354;g2d024d6cf77_2_79"/>
          <p:cNvSpPr/>
          <p:nvPr/>
        </p:nvSpPr>
        <p:spPr>
          <a:xfrm>
            <a:off x="3457189" y="10599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355" name="Google Shape;2355;g2d024d6cf77_2_79"/>
          <p:cNvPicPr preferRelativeResize="0"/>
          <p:nvPr/>
        </p:nvPicPr>
        <p:blipFill rotWithShape="1">
          <a:blip r:embed="rId4">
            <a:alphaModFix/>
          </a:blip>
          <a:srcRect b="0" l="0" r="0" t="0"/>
          <a:stretch/>
        </p:blipFill>
        <p:spPr>
          <a:xfrm>
            <a:off x="1064515" y="963956"/>
            <a:ext cx="358184" cy="358184"/>
          </a:xfrm>
          <a:prstGeom prst="rect">
            <a:avLst/>
          </a:prstGeom>
          <a:noFill/>
          <a:ln>
            <a:noFill/>
          </a:ln>
        </p:spPr>
      </p:pic>
      <p:pic>
        <p:nvPicPr>
          <p:cNvPr id="2356" name="Google Shape;2356;g2d024d6cf77_2_79"/>
          <p:cNvPicPr preferRelativeResize="0"/>
          <p:nvPr/>
        </p:nvPicPr>
        <p:blipFill rotWithShape="1">
          <a:blip r:embed="rId5">
            <a:alphaModFix/>
          </a:blip>
          <a:srcRect b="0" l="0" r="0" t="0"/>
          <a:stretch/>
        </p:blipFill>
        <p:spPr>
          <a:xfrm>
            <a:off x="8306703" y="3887550"/>
            <a:ext cx="358184" cy="358184"/>
          </a:xfrm>
          <a:prstGeom prst="rect">
            <a:avLst/>
          </a:prstGeom>
          <a:noFill/>
          <a:ln>
            <a:noFill/>
          </a:ln>
        </p:spPr>
      </p:pic>
      <p:sp>
        <p:nvSpPr>
          <p:cNvPr id="2357" name="Google Shape;2357;g2d024d6cf77_2_79"/>
          <p:cNvSpPr txBox="1"/>
          <p:nvPr>
            <p:ph idx="1" type="body"/>
          </p:nvPr>
        </p:nvSpPr>
        <p:spPr>
          <a:xfrm>
            <a:off x="760850" y="2830175"/>
            <a:ext cx="3345300" cy="1654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400"/>
              <a:buNone/>
            </a:pPr>
            <a:r>
              <a:rPr lang="es-ES">
                <a:solidFill>
                  <a:srgbClr val="695D46"/>
                </a:solidFill>
                <a:latin typeface="Comic Sans MS"/>
                <a:ea typeface="Comic Sans MS"/>
                <a:cs typeface="Comic Sans MS"/>
                <a:sym typeface="Comic Sans MS"/>
              </a:rPr>
              <a:t>Problems we may encounter</a:t>
            </a:r>
            <a:r>
              <a:rPr b="1" lang="es-ES">
                <a:solidFill>
                  <a:srgbClr val="695D46"/>
                </a:solidFill>
                <a:latin typeface="Comic Sans MS"/>
                <a:ea typeface="Comic Sans MS"/>
                <a:cs typeface="Comic Sans MS"/>
                <a:sym typeface="Comic Sans MS"/>
              </a:rPr>
              <a:t>:</a:t>
            </a:r>
            <a:endParaRPr b="1">
              <a:solidFill>
                <a:srgbClr val="695D46"/>
              </a:solidFill>
              <a:latin typeface="Comic Sans MS"/>
              <a:ea typeface="Comic Sans MS"/>
              <a:cs typeface="Comic Sans MS"/>
              <a:sym typeface="Comic Sans MS"/>
            </a:endParaRPr>
          </a:p>
          <a:p>
            <a:pPr indent="0" lvl="0" marL="0" rtl="0" algn="l">
              <a:lnSpc>
                <a:spcPct val="90000"/>
              </a:lnSpc>
              <a:spcBef>
                <a:spcPts val="0"/>
              </a:spcBef>
              <a:spcAft>
                <a:spcPts val="0"/>
              </a:spcAft>
              <a:buClr>
                <a:schemeClr val="dk1"/>
              </a:buClr>
              <a:buSzPts val="1400"/>
              <a:buNone/>
            </a:pPr>
            <a:r>
              <a:t/>
            </a:r>
            <a:endParaRPr b="1">
              <a:solidFill>
                <a:srgbClr val="695D46"/>
              </a:solidFill>
              <a:latin typeface="Comic Sans MS"/>
              <a:ea typeface="Comic Sans MS"/>
              <a:cs typeface="Comic Sans MS"/>
              <a:sym typeface="Comic Sans MS"/>
            </a:endParaRPr>
          </a:p>
          <a:p>
            <a:pPr indent="0" lvl="0" marL="914400" rtl="0" algn="l">
              <a:lnSpc>
                <a:spcPct val="90000"/>
              </a:lnSpc>
              <a:spcBef>
                <a:spcPts val="0"/>
              </a:spcBef>
              <a:spcAft>
                <a:spcPts val="0"/>
              </a:spcAft>
              <a:buNone/>
            </a:pPr>
            <a:r>
              <a:t/>
            </a:r>
            <a:endParaRPr>
              <a:solidFill>
                <a:srgbClr val="695D46"/>
              </a:solidFill>
              <a:latin typeface="Comic Sans MS"/>
              <a:ea typeface="Comic Sans MS"/>
              <a:cs typeface="Comic Sans MS"/>
              <a:sym typeface="Comic Sans MS"/>
            </a:endParaRPr>
          </a:p>
          <a:p>
            <a:pPr indent="-317500" lvl="0" marL="457200" rtl="0" algn="l">
              <a:lnSpc>
                <a:spcPct val="90000"/>
              </a:lnSpc>
              <a:spcBef>
                <a:spcPts val="0"/>
              </a:spcBef>
              <a:spcAft>
                <a:spcPts val="0"/>
              </a:spcAft>
              <a:buClr>
                <a:srgbClr val="695D46"/>
              </a:buClr>
              <a:buSzPts val="1400"/>
              <a:buFont typeface="Comic Sans MS"/>
              <a:buChar char="●"/>
            </a:pPr>
            <a:r>
              <a:rPr lang="es-ES">
                <a:solidFill>
                  <a:srgbClr val="695D46"/>
                </a:solidFill>
                <a:latin typeface="Comic Sans MS"/>
                <a:ea typeface="Comic Sans MS"/>
                <a:cs typeface="Comic Sans MS"/>
                <a:sym typeface="Comic Sans MS"/>
              </a:rPr>
              <a:t>Outlier</a:t>
            </a:r>
            <a:endParaRPr>
              <a:solidFill>
                <a:srgbClr val="695D46"/>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a:solidFill>
                <a:srgbClr val="695D46"/>
              </a:solidFill>
              <a:latin typeface="Comic Sans MS"/>
              <a:ea typeface="Comic Sans MS"/>
              <a:cs typeface="Comic Sans MS"/>
              <a:sym typeface="Comic Sans MS"/>
            </a:endParaRPr>
          </a:p>
          <a:p>
            <a:pPr indent="-317500" lvl="0" marL="457200" rtl="0" algn="l">
              <a:spcBef>
                <a:spcPts val="0"/>
              </a:spcBef>
              <a:spcAft>
                <a:spcPts val="0"/>
              </a:spcAft>
              <a:buClr>
                <a:srgbClr val="695D46"/>
              </a:buClr>
              <a:buSzPts val="1400"/>
              <a:buFont typeface="Comic Sans MS"/>
              <a:buChar char="●"/>
            </a:pPr>
            <a:r>
              <a:rPr lang="es-ES">
                <a:solidFill>
                  <a:srgbClr val="695D46"/>
                </a:solidFill>
                <a:latin typeface="Comic Sans MS"/>
                <a:ea typeface="Comic Sans MS"/>
                <a:cs typeface="Comic Sans MS"/>
                <a:sym typeface="Comic Sans MS"/>
              </a:rPr>
              <a:t>Skewness of data </a:t>
            </a:r>
            <a:endParaRPr>
              <a:solidFill>
                <a:srgbClr val="695D46"/>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rgbClr val="695D46"/>
              </a:solidFill>
              <a:latin typeface="Comic Sans MS"/>
              <a:ea typeface="Comic Sans MS"/>
              <a:cs typeface="Comic Sans MS"/>
              <a:sym typeface="Comic Sans MS"/>
            </a:endParaRPr>
          </a:p>
          <a:p>
            <a:pPr indent="0" lvl="0" marL="457200" rtl="0" algn="l">
              <a:spcBef>
                <a:spcPts val="0"/>
              </a:spcBef>
              <a:spcAft>
                <a:spcPts val="0"/>
              </a:spcAft>
              <a:buNone/>
            </a:pPr>
            <a:r>
              <a:rPr lang="es-ES">
                <a:solidFill>
                  <a:srgbClr val="695D46"/>
                </a:solidFill>
                <a:latin typeface="Comic Sans MS"/>
                <a:ea typeface="Comic Sans MS"/>
                <a:cs typeface="Comic Sans MS"/>
                <a:sym typeface="Comic Sans MS"/>
              </a:rPr>
              <a:t>→  Transformation of variable</a:t>
            </a:r>
            <a:endParaRPr>
              <a:solidFill>
                <a:srgbClr val="695D46"/>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a:solidFill>
                <a:srgbClr val="695D46"/>
              </a:solidFill>
              <a:latin typeface="Comic Sans MS"/>
              <a:ea typeface="Comic Sans MS"/>
              <a:cs typeface="Comic Sans MS"/>
              <a:sym typeface="Comic Sans MS"/>
            </a:endParaRPr>
          </a:p>
          <a:p>
            <a:pPr indent="0" lvl="0" marL="0" rtl="0" algn="l">
              <a:lnSpc>
                <a:spcPct val="90000"/>
              </a:lnSpc>
              <a:spcBef>
                <a:spcPts val="0"/>
              </a:spcBef>
              <a:spcAft>
                <a:spcPts val="0"/>
              </a:spcAft>
              <a:buClr>
                <a:schemeClr val="dk1"/>
              </a:buClr>
              <a:buSzPts val="1400"/>
              <a:buNone/>
            </a:pPr>
            <a:r>
              <a:t/>
            </a:r>
            <a:endParaRPr>
              <a:solidFill>
                <a:srgbClr val="695D4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500"/>
                                        <p:tgtEl>
                                          <p:spTgt spid="235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55"/>
                                        </p:tgtEl>
                                        <p:attrNameLst>
                                          <p:attrName>style.visibility</p:attrName>
                                        </p:attrNameLst>
                                      </p:cBhvr>
                                      <p:to>
                                        <p:strVal val="visible"/>
                                      </p:to>
                                    </p:set>
                                    <p:anim calcmode="lin" valueType="num">
                                      <p:cBhvr additive="base">
                                        <p:cTn dur="500"/>
                                        <p:tgtEl>
                                          <p:spTgt spid="2355"/>
                                        </p:tgtEl>
                                        <p:attrNameLst>
                                          <p:attrName>ppt_w</p:attrName>
                                        </p:attrNameLst>
                                      </p:cBhvr>
                                      <p:tavLst>
                                        <p:tav fmla="" tm="0">
                                          <p:val>
                                            <p:strVal val="0"/>
                                          </p:val>
                                        </p:tav>
                                        <p:tav fmla="" tm="100000">
                                          <p:val>
                                            <p:strVal val="#ppt_w"/>
                                          </p:val>
                                        </p:tav>
                                      </p:tavLst>
                                    </p:anim>
                                    <p:anim calcmode="lin" valueType="num">
                                      <p:cBhvr additive="base">
                                        <p:cTn dur="500"/>
                                        <p:tgtEl>
                                          <p:spTgt spid="235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500"/>
                                        <p:tgtEl>
                                          <p:spTgt spid="2353"/>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par>
                                <p:cTn fill="hold" nodeType="withEffect" presetClass="entr" presetID="23" presetSubtype="16">
                                  <p:stCondLst>
                                    <p:cond delay="0"/>
                                  </p:stCondLst>
                                  <p:childTnLst>
                                    <p:set>
                                      <p:cBhvr>
                                        <p:cTn dur="1" fill="hold">
                                          <p:stCondLst>
                                            <p:cond delay="0"/>
                                          </p:stCondLst>
                                        </p:cTn>
                                        <p:tgtEl>
                                          <p:spTgt spid="2356"/>
                                        </p:tgtEl>
                                        <p:attrNameLst>
                                          <p:attrName>style.visibility</p:attrName>
                                        </p:attrNameLst>
                                      </p:cBhvr>
                                      <p:to>
                                        <p:strVal val="visible"/>
                                      </p:to>
                                    </p:set>
                                    <p:anim calcmode="lin" valueType="num">
                                      <p:cBhvr additive="base">
                                        <p:cTn dur="500"/>
                                        <p:tgtEl>
                                          <p:spTgt spid="2356"/>
                                        </p:tgtEl>
                                        <p:attrNameLst>
                                          <p:attrName>ppt_w</p:attrName>
                                        </p:attrNameLst>
                                      </p:cBhvr>
                                      <p:tavLst>
                                        <p:tav fmla="" tm="0">
                                          <p:val>
                                            <p:strVal val="0"/>
                                          </p:val>
                                        </p:tav>
                                        <p:tav fmla="" tm="100000">
                                          <p:val>
                                            <p:strVal val="#ppt_w"/>
                                          </p:val>
                                        </p:tav>
                                      </p:tavLst>
                                    </p:anim>
                                    <p:anim calcmode="lin" valueType="num">
                                      <p:cBhvr additive="base">
                                        <p:cTn dur="500"/>
                                        <p:tgtEl>
                                          <p:spTgt spid="23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pic>
        <p:nvPicPr>
          <p:cNvPr id="2362" name="Google Shape;2362;g2d024d6cf77_2_584"/>
          <p:cNvPicPr preferRelativeResize="0"/>
          <p:nvPr/>
        </p:nvPicPr>
        <p:blipFill>
          <a:blip r:embed="rId3">
            <a:alphaModFix/>
          </a:blip>
          <a:stretch>
            <a:fillRect/>
          </a:stretch>
        </p:blipFill>
        <p:spPr>
          <a:xfrm>
            <a:off x="4134650" y="1064550"/>
            <a:ext cx="4521600" cy="3014400"/>
          </a:xfrm>
          <a:prstGeom prst="rect">
            <a:avLst/>
          </a:prstGeom>
          <a:noFill/>
          <a:ln>
            <a:noFill/>
          </a:ln>
        </p:spPr>
      </p:pic>
      <p:sp>
        <p:nvSpPr>
          <p:cNvPr id="2363" name="Google Shape;2363;g2d024d6cf77_2_584"/>
          <p:cNvSpPr txBox="1"/>
          <p:nvPr>
            <p:ph type="title"/>
          </p:nvPr>
        </p:nvSpPr>
        <p:spPr>
          <a:xfrm>
            <a:off x="1011249" y="1529732"/>
            <a:ext cx="33027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2900"/>
              <a:t>Identify Potential Outliers using Boxplot</a:t>
            </a:r>
            <a:endParaRPr sz="2900"/>
          </a:p>
        </p:txBody>
      </p:sp>
      <p:sp>
        <p:nvSpPr>
          <p:cNvPr id="2364" name="Google Shape;2364;g2d024d6cf77_2_584"/>
          <p:cNvSpPr/>
          <p:nvPr/>
        </p:nvSpPr>
        <p:spPr>
          <a:xfrm>
            <a:off x="3069721" y="669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65" name="Google Shape;2365;g2d024d6cf77_2_584"/>
          <p:cNvSpPr/>
          <p:nvPr/>
        </p:nvSpPr>
        <p:spPr>
          <a:xfrm>
            <a:off x="3457189" y="10599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366" name="Google Shape;2366;g2d024d6cf77_2_584"/>
          <p:cNvPicPr preferRelativeResize="0"/>
          <p:nvPr/>
        </p:nvPicPr>
        <p:blipFill rotWithShape="1">
          <a:blip r:embed="rId4">
            <a:alphaModFix/>
          </a:blip>
          <a:srcRect b="0" l="0" r="0" t="0"/>
          <a:stretch/>
        </p:blipFill>
        <p:spPr>
          <a:xfrm>
            <a:off x="1064515" y="963956"/>
            <a:ext cx="358184" cy="358184"/>
          </a:xfrm>
          <a:prstGeom prst="rect">
            <a:avLst/>
          </a:prstGeom>
          <a:noFill/>
          <a:ln>
            <a:noFill/>
          </a:ln>
        </p:spPr>
      </p:pic>
      <p:pic>
        <p:nvPicPr>
          <p:cNvPr id="2367" name="Google Shape;2367;g2d024d6cf77_2_584"/>
          <p:cNvPicPr preferRelativeResize="0"/>
          <p:nvPr/>
        </p:nvPicPr>
        <p:blipFill rotWithShape="1">
          <a:blip r:embed="rId5">
            <a:alphaModFix/>
          </a:blip>
          <a:srcRect b="0" l="0" r="0" t="0"/>
          <a:stretch/>
        </p:blipFill>
        <p:spPr>
          <a:xfrm>
            <a:off x="8081056" y="2485099"/>
            <a:ext cx="274962" cy="327652"/>
          </a:xfrm>
          <a:prstGeom prst="rect">
            <a:avLst/>
          </a:prstGeom>
          <a:noFill/>
          <a:ln>
            <a:noFill/>
          </a:ln>
        </p:spPr>
      </p:pic>
      <p:sp>
        <p:nvSpPr>
          <p:cNvPr id="2368" name="Google Shape;2368;g2d024d6cf77_2_584"/>
          <p:cNvSpPr txBox="1"/>
          <p:nvPr>
            <p:ph idx="1" type="body"/>
          </p:nvPr>
        </p:nvSpPr>
        <p:spPr>
          <a:xfrm>
            <a:off x="1011250" y="2812750"/>
            <a:ext cx="3038100" cy="11391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085"/>
              <a:buNone/>
            </a:pPr>
            <a:r>
              <a:rPr lang="es-ES" sz="1385">
                <a:solidFill>
                  <a:srgbClr val="695D46"/>
                </a:solidFill>
                <a:latin typeface="Comic Sans MS"/>
                <a:ea typeface="Comic Sans MS"/>
                <a:cs typeface="Comic Sans MS"/>
                <a:sym typeface="Comic Sans MS"/>
              </a:rPr>
              <a:t>Same as in </a:t>
            </a:r>
            <a:r>
              <a:rPr lang="es-ES" sz="1385">
                <a:solidFill>
                  <a:srgbClr val="695D46"/>
                </a:solidFill>
                <a:latin typeface="Comic Sans MS"/>
                <a:ea typeface="Comic Sans MS"/>
                <a:cs typeface="Comic Sans MS"/>
                <a:sym typeface="Comic Sans MS"/>
              </a:rPr>
              <a:t>before</a:t>
            </a:r>
            <a:r>
              <a:rPr lang="es-ES" sz="1385">
                <a:solidFill>
                  <a:srgbClr val="695D46"/>
                </a:solidFill>
                <a:latin typeface="Comic Sans MS"/>
                <a:ea typeface="Comic Sans MS"/>
                <a:cs typeface="Comic Sans MS"/>
                <a:sym typeface="Comic Sans MS"/>
              </a:rPr>
              <a:t>, some outliers are identified in the box plot.</a:t>
            </a:r>
            <a:endParaRPr sz="1385">
              <a:solidFill>
                <a:srgbClr val="695D46"/>
              </a:solidFill>
              <a:latin typeface="Comic Sans MS"/>
              <a:ea typeface="Comic Sans MS"/>
              <a:cs typeface="Comic Sans MS"/>
              <a:sym typeface="Comic Sans MS"/>
            </a:endParaRPr>
          </a:p>
          <a:p>
            <a:pPr indent="0" lvl="0" marL="0" rtl="0" algn="l">
              <a:lnSpc>
                <a:spcPct val="70000"/>
              </a:lnSpc>
              <a:spcBef>
                <a:spcPts val="0"/>
              </a:spcBef>
              <a:spcAft>
                <a:spcPts val="0"/>
              </a:spcAft>
              <a:buClr>
                <a:schemeClr val="dk1"/>
              </a:buClr>
              <a:buSzPts val="1085"/>
              <a:buNone/>
            </a:pPr>
            <a:r>
              <a:t/>
            </a:r>
            <a:endParaRPr sz="1385">
              <a:solidFill>
                <a:srgbClr val="695D46"/>
              </a:solidFill>
              <a:latin typeface="Comic Sans MS"/>
              <a:ea typeface="Comic Sans MS"/>
              <a:cs typeface="Comic Sans MS"/>
              <a:sym typeface="Comic Sans MS"/>
            </a:endParaRPr>
          </a:p>
          <a:p>
            <a:pPr indent="0" lvl="0" marL="0" rtl="0" algn="l">
              <a:lnSpc>
                <a:spcPct val="70000"/>
              </a:lnSpc>
              <a:spcBef>
                <a:spcPts val="0"/>
              </a:spcBef>
              <a:spcAft>
                <a:spcPts val="0"/>
              </a:spcAft>
              <a:buClr>
                <a:schemeClr val="dk1"/>
              </a:buClr>
              <a:buSzPts val="1085"/>
              <a:buNone/>
            </a:pPr>
            <a:r>
              <a:rPr lang="es-ES" sz="1385">
                <a:solidFill>
                  <a:srgbClr val="695D46"/>
                </a:solidFill>
                <a:latin typeface="Comic Sans MS"/>
                <a:ea typeface="Comic Sans MS"/>
                <a:cs typeface="Comic Sans MS"/>
                <a:sym typeface="Comic Sans MS"/>
              </a:rPr>
              <a:t>Since our dataset of Time series data is </a:t>
            </a:r>
            <a:r>
              <a:rPr lang="es-ES" sz="1385">
                <a:solidFill>
                  <a:srgbClr val="695D46"/>
                </a:solidFill>
                <a:latin typeface="Comic Sans MS"/>
                <a:ea typeface="Comic Sans MS"/>
                <a:cs typeface="Comic Sans MS"/>
                <a:sym typeface="Comic Sans MS"/>
              </a:rPr>
              <a:t>relatively</a:t>
            </a:r>
            <a:r>
              <a:rPr lang="es-ES" sz="1385">
                <a:solidFill>
                  <a:srgbClr val="695D46"/>
                </a:solidFill>
                <a:latin typeface="Comic Sans MS"/>
                <a:ea typeface="Comic Sans MS"/>
                <a:cs typeface="Comic Sans MS"/>
                <a:sym typeface="Comic Sans MS"/>
              </a:rPr>
              <a:t> </a:t>
            </a:r>
            <a:r>
              <a:rPr b="1" lang="es-ES" sz="1385">
                <a:solidFill>
                  <a:srgbClr val="695D46"/>
                </a:solidFill>
                <a:latin typeface="Comic Sans MS"/>
                <a:ea typeface="Comic Sans MS"/>
                <a:cs typeface="Comic Sans MS"/>
                <a:sym typeface="Comic Sans MS"/>
              </a:rPr>
              <a:t>small </a:t>
            </a:r>
            <a:r>
              <a:rPr lang="es-ES" sz="1385">
                <a:solidFill>
                  <a:srgbClr val="695D46"/>
                </a:solidFill>
                <a:latin typeface="Comic Sans MS"/>
                <a:ea typeface="Comic Sans MS"/>
                <a:cs typeface="Comic Sans MS"/>
                <a:sym typeface="Comic Sans MS"/>
              </a:rPr>
              <a:t>(240 data points)</a:t>
            </a:r>
            <a:endParaRPr sz="1385">
              <a:solidFill>
                <a:srgbClr val="695D46"/>
              </a:solidFill>
              <a:latin typeface="Comic Sans MS"/>
              <a:ea typeface="Comic Sans MS"/>
              <a:cs typeface="Comic Sans MS"/>
              <a:sym typeface="Comic Sans MS"/>
            </a:endParaRPr>
          </a:p>
          <a:p>
            <a:pPr indent="0" lvl="0" marL="0" rtl="0" algn="l">
              <a:lnSpc>
                <a:spcPct val="70000"/>
              </a:lnSpc>
              <a:spcBef>
                <a:spcPts val="0"/>
              </a:spcBef>
              <a:spcAft>
                <a:spcPts val="0"/>
              </a:spcAft>
              <a:buClr>
                <a:schemeClr val="dk1"/>
              </a:buClr>
              <a:buSzPts val="1085"/>
              <a:buNone/>
            </a:pPr>
            <a:r>
              <a:t/>
            </a:r>
            <a:endParaRPr sz="1385">
              <a:solidFill>
                <a:srgbClr val="695D46"/>
              </a:solidFill>
              <a:latin typeface="Comic Sans MS"/>
              <a:ea typeface="Comic Sans MS"/>
              <a:cs typeface="Comic Sans MS"/>
              <a:sym typeface="Comic Sans MS"/>
            </a:endParaRPr>
          </a:p>
          <a:p>
            <a:pPr indent="0" lvl="0" marL="0" rtl="0" algn="l">
              <a:lnSpc>
                <a:spcPct val="70000"/>
              </a:lnSpc>
              <a:spcBef>
                <a:spcPts val="0"/>
              </a:spcBef>
              <a:spcAft>
                <a:spcPts val="0"/>
              </a:spcAft>
              <a:buClr>
                <a:schemeClr val="dk1"/>
              </a:buClr>
              <a:buSzPts val="1085"/>
              <a:buNone/>
            </a:pPr>
            <a:r>
              <a:rPr lang="es-ES" sz="1385">
                <a:solidFill>
                  <a:srgbClr val="695D46"/>
                </a:solidFill>
                <a:latin typeface="Comic Sans MS"/>
                <a:ea typeface="Comic Sans MS"/>
                <a:cs typeface="Comic Sans MS"/>
                <a:sym typeface="Comic Sans MS"/>
              </a:rPr>
              <a:t>We expect removing outlier would have </a:t>
            </a:r>
            <a:r>
              <a:rPr b="1" lang="es-ES" sz="1385">
                <a:solidFill>
                  <a:srgbClr val="695D46"/>
                </a:solidFill>
                <a:latin typeface="Comic Sans MS"/>
                <a:ea typeface="Comic Sans MS"/>
                <a:cs typeface="Comic Sans MS"/>
                <a:sym typeface="Comic Sans MS"/>
              </a:rPr>
              <a:t>greater influence</a:t>
            </a:r>
            <a:r>
              <a:rPr lang="es-ES" sz="1385">
                <a:solidFill>
                  <a:srgbClr val="695D46"/>
                </a:solidFill>
                <a:latin typeface="Comic Sans MS"/>
                <a:ea typeface="Comic Sans MS"/>
                <a:cs typeface="Comic Sans MS"/>
                <a:sym typeface="Comic Sans MS"/>
              </a:rPr>
              <a:t> on our model</a:t>
            </a:r>
            <a:endParaRPr sz="1385">
              <a:solidFill>
                <a:srgbClr val="695D46"/>
              </a:solidFill>
              <a:latin typeface="Comic Sans MS"/>
              <a:ea typeface="Comic Sans MS"/>
              <a:cs typeface="Comic Sans MS"/>
              <a:sym typeface="Comic Sans MS"/>
            </a:endParaRPr>
          </a:p>
        </p:txBody>
      </p:sp>
      <p:pic>
        <p:nvPicPr>
          <p:cNvPr id="2369" name="Google Shape;2369;g2d024d6cf77_2_584"/>
          <p:cNvPicPr preferRelativeResize="0"/>
          <p:nvPr/>
        </p:nvPicPr>
        <p:blipFill rotWithShape="1">
          <a:blip r:embed="rId5">
            <a:alphaModFix/>
          </a:blip>
          <a:srcRect b="0" l="0" r="0" t="0"/>
          <a:stretch/>
        </p:blipFill>
        <p:spPr>
          <a:xfrm>
            <a:off x="6631022" y="2485104"/>
            <a:ext cx="274962" cy="327652"/>
          </a:xfrm>
          <a:prstGeom prst="rect">
            <a:avLst/>
          </a:prstGeom>
          <a:noFill/>
          <a:ln>
            <a:noFill/>
          </a:ln>
        </p:spPr>
      </p:pic>
      <p:pic>
        <p:nvPicPr>
          <p:cNvPr id="2370" name="Google Shape;2370;g2d024d6cf77_2_584"/>
          <p:cNvPicPr preferRelativeResize="0"/>
          <p:nvPr/>
        </p:nvPicPr>
        <p:blipFill rotWithShape="1">
          <a:blip r:embed="rId5">
            <a:alphaModFix/>
          </a:blip>
          <a:srcRect b="0" l="0" r="0" t="0"/>
          <a:stretch/>
        </p:blipFill>
        <p:spPr>
          <a:xfrm>
            <a:off x="6525047" y="1805509"/>
            <a:ext cx="274962" cy="327652"/>
          </a:xfrm>
          <a:prstGeom prst="rect">
            <a:avLst/>
          </a:prstGeom>
          <a:noFill/>
          <a:ln>
            <a:noFill/>
          </a:ln>
        </p:spPr>
      </p:pic>
      <p:pic>
        <p:nvPicPr>
          <p:cNvPr id="2371" name="Google Shape;2371;g2d024d6cf77_2_584"/>
          <p:cNvPicPr preferRelativeResize="0"/>
          <p:nvPr/>
        </p:nvPicPr>
        <p:blipFill rotWithShape="1">
          <a:blip r:embed="rId5">
            <a:alphaModFix/>
          </a:blip>
          <a:srcRect b="0" l="0" r="0" t="0"/>
          <a:stretch/>
        </p:blipFill>
        <p:spPr>
          <a:xfrm>
            <a:off x="6631025" y="905860"/>
            <a:ext cx="274962" cy="327652"/>
          </a:xfrm>
          <a:prstGeom prst="rect">
            <a:avLst/>
          </a:prstGeom>
          <a:noFill/>
          <a:ln>
            <a:noFill/>
          </a:ln>
        </p:spPr>
      </p:pic>
      <p:pic>
        <p:nvPicPr>
          <p:cNvPr id="2372" name="Google Shape;2372;g2d024d6cf77_2_584"/>
          <p:cNvPicPr preferRelativeResize="0"/>
          <p:nvPr/>
        </p:nvPicPr>
        <p:blipFill rotWithShape="1">
          <a:blip r:embed="rId5">
            <a:alphaModFix/>
          </a:blip>
          <a:srcRect b="0" l="0" r="0" t="0"/>
          <a:stretch/>
        </p:blipFill>
        <p:spPr>
          <a:xfrm>
            <a:off x="8081059" y="905854"/>
            <a:ext cx="274962" cy="327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66"/>
                                        </p:tgtEl>
                                        <p:attrNameLst>
                                          <p:attrName>style.visibility</p:attrName>
                                        </p:attrNameLst>
                                      </p:cBhvr>
                                      <p:to>
                                        <p:strVal val="visible"/>
                                      </p:to>
                                    </p:set>
                                    <p:anim calcmode="lin" valueType="num">
                                      <p:cBhvr additive="base">
                                        <p:cTn dur="500"/>
                                        <p:tgtEl>
                                          <p:spTgt spid="2366"/>
                                        </p:tgtEl>
                                        <p:attrNameLst>
                                          <p:attrName>ppt_w</p:attrName>
                                        </p:attrNameLst>
                                      </p:cBhvr>
                                      <p:tavLst>
                                        <p:tav fmla="" tm="0">
                                          <p:val>
                                            <p:strVal val="0"/>
                                          </p:val>
                                        </p:tav>
                                        <p:tav fmla="" tm="100000">
                                          <p:val>
                                            <p:strVal val="#ppt_w"/>
                                          </p:val>
                                        </p:tav>
                                      </p:tavLst>
                                    </p:anim>
                                    <p:anim calcmode="lin" valueType="num">
                                      <p:cBhvr additive="base">
                                        <p:cTn dur="500"/>
                                        <p:tgtEl>
                                          <p:spTgt spid="236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500"/>
                                        <p:tgtEl>
                                          <p:spTgt spid="2364"/>
                                        </p:tgtEl>
                                      </p:cBhvr>
                                    </p:animEffect>
                                  </p:childTnLst>
                                </p:cTn>
                              </p:par>
                              <p:par>
                                <p:cTn fill="hold" nodeType="with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500"/>
                                        <p:tgtEl>
                                          <p:spTgt spid="2365"/>
                                        </p:tgtEl>
                                      </p:cBhvr>
                                    </p:animEffect>
                                  </p:childTnLst>
                                </p:cTn>
                              </p:par>
                              <p:par>
                                <p:cTn fill="hold" nodeType="withEffect" presetClass="entr" presetID="23" presetSubtype="16">
                                  <p:stCondLst>
                                    <p:cond delay="0"/>
                                  </p:stCondLst>
                                  <p:childTnLst>
                                    <p:set>
                                      <p:cBhvr>
                                        <p:cTn dur="1" fill="hold">
                                          <p:stCondLst>
                                            <p:cond delay="0"/>
                                          </p:stCondLst>
                                        </p:cTn>
                                        <p:tgtEl>
                                          <p:spTgt spid="2367"/>
                                        </p:tgtEl>
                                        <p:attrNameLst>
                                          <p:attrName>style.visibility</p:attrName>
                                        </p:attrNameLst>
                                      </p:cBhvr>
                                      <p:to>
                                        <p:strVal val="visible"/>
                                      </p:to>
                                    </p:set>
                                    <p:anim calcmode="lin" valueType="num">
                                      <p:cBhvr additive="base">
                                        <p:cTn dur="500"/>
                                        <p:tgtEl>
                                          <p:spTgt spid="2367"/>
                                        </p:tgtEl>
                                        <p:attrNameLst>
                                          <p:attrName>ppt_w</p:attrName>
                                        </p:attrNameLst>
                                      </p:cBhvr>
                                      <p:tavLst>
                                        <p:tav fmla="" tm="0">
                                          <p:val>
                                            <p:strVal val="0"/>
                                          </p:val>
                                        </p:tav>
                                        <p:tav fmla="" tm="100000">
                                          <p:val>
                                            <p:strVal val="#ppt_w"/>
                                          </p:val>
                                        </p:tav>
                                      </p:tavLst>
                                    </p:anim>
                                    <p:anim calcmode="lin" valueType="num">
                                      <p:cBhvr additive="base">
                                        <p:cTn dur="500"/>
                                        <p:tgtEl>
                                          <p:spTgt spid="23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pic>
        <p:nvPicPr>
          <p:cNvPr id="2378" name="Google Shape;2378;g2d05070e28f_0_89"/>
          <p:cNvPicPr preferRelativeResize="0"/>
          <p:nvPr/>
        </p:nvPicPr>
        <p:blipFill>
          <a:blip r:embed="rId3">
            <a:alphaModFix/>
          </a:blip>
          <a:stretch>
            <a:fillRect/>
          </a:stretch>
        </p:blipFill>
        <p:spPr>
          <a:xfrm>
            <a:off x="4291625" y="612325"/>
            <a:ext cx="4083499" cy="4083499"/>
          </a:xfrm>
          <a:prstGeom prst="rect">
            <a:avLst/>
          </a:prstGeom>
          <a:noFill/>
          <a:ln>
            <a:noFill/>
          </a:ln>
        </p:spPr>
      </p:pic>
      <p:sp>
        <p:nvSpPr>
          <p:cNvPr id="2379" name="Google Shape;2379;g2d05070e28f_0_89"/>
          <p:cNvSpPr txBox="1"/>
          <p:nvPr>
            <p:ph type="title"/>
          </p:nvPr>
        </p:nvSpPr>
        <p:spPr>
          <a:xfrm>
            <a:off x="837250" y="2080923"/>
            <a:ext cx="3302700" cy="727200"/>
          </a:xfrm>
          <a:prstGeom prst="rect">
            <a:avLst/>
          </a:prstGeom>
          <a:noFill/>
          <a:ln>
            <a:noFill/>
          </a:ln>
        </p:spPr>
        <p:txBody>
          <a:bodyPr anchorCtr="0" anchor="b" bIns="45700" lIns="91425" spcFirstLastPara="1" rIns="91425" wrap="square" tIns="45700">
            <a:noAutofit/>
          </a:bodyPr>
          <a:lstStyle/>
          <a:p>
            <a:pPr indent="0" lvl="0" marL="0" rtl="0" algn="l">
              <a:spcBef>
                <a:spcPts val="750"/>
              </a:spcBef>
              <a:spcAft>
                <a:spcPts val="0"/>
              </a:spcAft>
              <a:buClr>
                <a:schemeClr val="dk1"/>
              </a:buClr>
              <a:buSzPts val="1100"/>
              <a:buFont typeface="Arial"/>
              <a:buNone/>
            </a:pPr>
            <a:r>
              <a:rPr lang="es-ES" sz="3000">
                <a:solidFill>
                  <a:schemeClr val="dk2"/>
                </a:solidFill>
              </a:rPr>
              <a:t>A Glance of Data: Time Series Plot</a:t>
            </a:r>
            <a:endParaRPr sz="3000">
              <a:solidFill>
                <a:schemeClr val="dk2"/>
              </a:solidFill>
            </a:endParaRPr>
          </a:p>
          <a:p>
            <a:pPr indent="0" lvl="0" marL="0" rtl="0" algn="l">
              <a:lnSpc>
                <a:spcPct val="90000"/>
              </a:lnSpc>
              <a:spcBef>
                <a:spcPts val="0"/>
              </a:spcBef>
              <a:spcAft>
                <a:spcPts val="0"/>
              </a:spcAft>
              <a:buClr>
                <a:schemeClr val="dk2"/>
              </a:buClr>
              <a:buSzPts val="3200"/>
              <a:buFont typeface="Pacifico"/>
              <a:buNone/>
            </a:pPr>
            <a:r>
              <a:t/>
            </a:r>
            <a:endParaRPr sz="3100">
              <a:solidFill>
                <a:schemeClr val="dk2"/>
              </a:solidFill>
            </a:endParaRPr>
          </a:p>
        </p:txBody>
      </p:sp>
      <p:sp>
        <p:nvSpPr>
          <p:cNvPr id="2380" name="Google Shape;2380;g2d05070e28f_0_89"/>
          <p:cNvSpPr/>
          <p:nvPr/>
        </p:nvSpPr>
        <p:spPr>
          <a:xfrm>
            <a:off x="2622871" y="8092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81" name="Google Shape;2381;g2d05070e28f_0_89"/>
          <p:cNvSpPr/>
          <p:nvPr/>
        </p:nvSpPr>
        <p:spPr>
          <a:xfrm>
            <a:off x="3776939" y="1269319"/>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382" name="Google Shape;2382;g2d05070e28f_0_89"/>
          <p:cNvPicPr preferRelativeResize="0"/>
          <p:nvPr/>
        </p:nvPicPr>
        <p:blipFill rotWithShape="1">
          <a:blip r:embed="rId4">
            <a:alphaModFix/>
          </a:blip>
          <a:srcRect b="0" l="0" r="0" t="0"/>
          <a:stretch/>
        </p:blipFill>
        <p:spPr>
          <a:xfrm>
            <a:off x="629440" y="1028731"/>
            <a:ext cx="358184" cy="358184"/>
          </a:xfrm>
          <a:prstGeom prst="rect">
            <a:avLst/>
          </a:prstGeom>
          <a:noFill/>
          <a:ln>
            <a:noFill/>
          </a:ln>
        </p:spPr>
      </p:pic>
      <p:sp>
        <p:nvSpPr>
          <p:cNvPr id="2383" name="Google Shape;2383;g2d05070e28f_0_89"/>
          <p:cNvSpPr txBox="1"/>
          <p:nvPr/>
        </p:nvSpPr>
        <p:spPr>
          <a:xfrm>
            <a:off x="837250" y="2478875"/>
            <a:ext cx="3174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rgbClr val="695D46"/>
                </a:solidFill>
                <a:latin typeface="Comic Sans MS"/>
                <a:ea typeface="Comic Sans MS"/>
                <a:cs typeface="Comic Sans MS"/>
                <a:sym typeface="Comic Sans MS"/>
              </a:rPr>
              <a:t>P</a:t>
            </a:r>
            <a:r>
              <a:rPr lang="es-ES">
                <a:solidFill>
                  <a:srgbClr val="695D46"/>
                </a:solidFill>
                <a:latin typeface="Comic Sans MS"/>
                <a:ea typeface="Comic Sans MS"/>
                <a:cs typeface="Comic Sans MS"/>
                <a:sym typeface="Comic Sans MS"/>
              </a:rPr>
              <a:t>roblems we may encounter:</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695D46"/>
              </a:solidFill>
              <a:latin typeface="Comic Sans MS"/>
              <a:ea typeface="Comic Sans MS"/>
              <a:cs typeface="Comic Sans MS"/>
              <a:sym typeface="Comic Sans MS"/>
            </a:endParaRPr>
          </a:p>
          <a:p>
            <a:pPr indent="-317500" lvl="0" marL="457200" rtl="0" algn="l">
              <a:spcBef>
                <a:spcPts val="0"/>
              </a:spcBef>
              <a:spcAft>
                <a:spcPts val="0"/>
              </a:spcAft>
              <a:buClr>
                <a:srgbClr val="695D46"/>
              </a:buClr>
              <a:buSzPts val="1400"/>
              <a:buFont typeface="Comic Sans MS"/>
              <a:buChar char="●"/>
            </a:pPr>
            <a:r>
              <a:rPr lang="es-ES">
                <a:solidFill>
                  <a:srgbClr val="695D46"/>
                </a:solidFill>
                <a:latin typeface="Comic Sans MS"/>
                <a:ea typeface="Comic Sans MS"/>
                <a:cs typeface="Comic Sans MS"/>
                <a:sym typeface="Comic Sans MS"/>
              </a:rPr>
              <a:t>Multicollinearity: some of the predictors seem to be correlated from the time series plot</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695D46"/>
              </a:solidFill>
              <a:latin typeface="Comic Sans MS"/>
              <a:ea typeface="Comic Sans MS"/>
              <a:cs typeface="Comic Sans MS"/>
              <a:sym typeface="Comic Sans MS"/>
            </a:endParaRPr>
          </a:p>
        </p:txBody>
      </p:sp>
      <p:pic>
        <p:nvPicPr>
          <p:cNvPr id="2384" name="Google Shape;2384;g2d05070e28f_0_89"/>
          <p:cNvPicPr preferRelativeResize="0"/>
          <p:nvPr/>
        </p:nvPicPr>
        <p:blipFill rotWithShape="1">
          <a:blip r:embed="rId4">
            <a:alphaModFix/>
          </a:blip>
          <a:srcRect b="0" l="0" r="0" t="0"/>
          <a:stretch/>
        </p:blipFill>
        <p:spPr>
          <a:xfrm>
            <a:off x="7945615" y="670531"/>
            <a:ext cx="358184" cy="358184"/>
          </a:xfrm>
          <a:prstGeom prst="rect">
            <a:avLst/>
          </a:prstGeom>
          <a:noFill/>
          <a:ln>
            <a:noFill/>
          </a:ln>
        </p:spPr>
      </p:pic>
      <p:pic>
        <p:nvPicPr>
          <p:cNvPr id="2385" name="Google Shape;2385;g2d05070e28f_0_89"/>
          <p:cNvPicPr preferRelativeResize="0"/>
          <p:nvPr/>
        </p:nvPicPr>
        <p:blipFill rotWithShape="1">
          <a:blip r:embed="rId4">
            <a:alphaModFix/>
          </a:blip>
          <a:srcRect b="0" l="0" r="0" t="0"/>
          <a:stretch/>
        </p:blipFill>
        <p:spPr>
          <a:xfrm>
            <a:off x="6561190" y="3414281"/>
            <a:ext cx="358184" cy="358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g2d05070e28f_0_481"/>
          <p:cNvSpPr/>
          <p:nvPr/>
        </p:nvSpPr>
        <p:spPr>
          <a:xfrm>
            <a:off x="7463046" y="7588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00" name="Google Shape;1800;g2d05070e28f_0_481"/>
          <p:cNvSpPr/>
          <p:nvPr/>
        </p:nvSpPr>
        <p:spPr>
          <a:xfrm>
            <a:off x="961489" y="4426919"/>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801" name="Google Shape;1801;g2d05070e28f_0_481"/>
          <p:cNvPicPr preferRelativeResize="0"/>
          <p:nvPr/>
        </p:nvPicPr>
        <p:blipFill rotWithShape="1">
          <a:blip r:embed="rId3">
            <a:alphaModFix/>
          </a:blip>
          <a:srcRect b="0" l="0" r="0" t="0"/>
          <a:stretch/>
        </p:blipFill>
        <p:spPr>
          <a:xfrm>
            <a:off x="1064515" y="963956"/>
            <a:ext cx="358184" cy="358184"/>
          </a:xfrm>
          <a:prstGeom prst="rect">
            <a:avLst/>
          </a:prstGeom>
          <a:noFill/>
          <a:ln>
            <a:noFill/>
          </a:ln>
        </p:spPr>
      </p:pic>
      <p:sp>
        <p:nvSpPr>
          <p:cNvPr id="1802" name="Google Shape;1802;g2d05070e28f_0_481"/>
          <p:cNvSpPr txBox="1"/>
          <p:nvPr>
            <p:ph type="title"/>
          </p:nvPr>
        </p:nvSpPr>
        <p:spPr>
          <a:xfrm>
            <a:off x="723900" y="551653"/>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500"/>
              <a:buFont typeface="Pacifico"/>
              <a:buNone/>
            </a:pPr>
            <a:r>
              <a:rPr lang="es-ES"/>
              <a:t>Cross Sectional </a:t>
            </a:r>
            <a:r>
              <a:rPr lang="es-ES"/>
              <a:t>Analysis</a:t>
            </a:r>
            <a:r>
              <a:rPr lang="es-ES"/>
              <a:t>: Background</a:t>
            </a:r>
            <a:endParaRPr/>
          </a:p>
        </p:txBody>
      </p:sp>
      <p:pic>
        <p:nvPicPr>
          <p:cNvPr id="1803" name="Google Shape;1803;g2d05070e28f_0_481"/>
          <p:cNvPicPr preferRelativeResize="0"/>
          <p:nvPr/>
        </p:nvPicPr>
        <p:blipFill rotWithShape="1">
          <a:blip r:embed="rId4">
            <a:alphaModFix/>
          </a:blip>
          <a:srcRect b="-6450" l="0" r="-8885" t="0"/>
          <a:stretch/>
        </p:blipFill>
        <p:spPr>
          <a:xfrm>
            <a:off x="3734725" y="1430925"/>
            <a:ext cx="5519275" cy="3035351"/>
          </a:xfrm>
          <a:prstGeom prst="rect">
            <a:avLst/>
          </a:prstGeom>
          <a:noFill/>
          <a:ln>
            <a:noFill/>
          </a:ln>
        </p:spPr>
      </p:pic>
      <p:sp>
        <p:nvSpPr>
          <p:cNvPr id="1804" name="Google Shape;1804;g2d05070e28f_0_481"/>
          <p:cNvSpPr txBox="1"/>
          <p:nvPr/>
        </p:nvSpPr>
        <p:spPr>
          <a:xfrm>
            <a:off x="851150" y="1814988"/>
            <a:ext cx="3101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solidFill>
                  <a:srgbClr val="695D46"/>
                </a:solidFill>
                <a:latin typeface="Comic Sans MS"/>
                <a:ea typeface="Comic Sans MS"/>
                <a:cs typeface="Comic Sans MS"/>
                <a:sym typeface="Comic Sans MS"/>
              </a:rPr>
              <a:t>Concrete is of paramount importance in modern construction due to its versatility, durability, and widespread application in infrastructure projects worldwide.</a:t>
            </a:r>
            <a:endParaRPr i="1" sz="1600">
              <a:solidFill>
                <a:srgbClr val="695D4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01"/>
                                        </p:tgtEl>
                                        <p:attrNameLst>
                                          <p:attrName>style.visibility</p:attrName>
                                        </p:attrNameLst>
                                      </p:cBhvr>
                                      <p:to>
                                        <p:strVal val="visible"/>
                                      </p:to>
                                    </p:set>
                                    <p:anim calcmode="lin" valueType="num">
                                      <p:cBhvr additive="base">
                                        <p:cTn dur="500"/>
                                        <p:tgtEl>
                                          <p:spTgt spid="1801"/>
                                        </p:tgtEl>
                                        <p:attrNameLst>
                                          <p:attrName>ppt_w</p:attrName>
                                        </p:attrNameLst>
                                      </p:cBhvr>
                                      <p:tavLst>
                                        <p:tav fmla="" tm="0">
                                          <p:val>
                                            <p:strVal val="0"/>
                                          </p:val>
                                        </p:tav>
                                        <p:tav fmla="" tm="100000">
                                          <p:val>
                                            <p:strVal val="#ppt_w"/>
                                          </p:val>
                                        </p:tav>
                                      </p:tavLst>
                                    </p:anim>
                                    <p:anim calcmode="lin" valueType="num">
                                      <p:cBhvr additive="base">
                                        <p:cTn dur="500"/>
                                        <p:tgtEl>
                                          <p:spTgt spid="180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500"/>
                                        <p:tgtEl>
                                          <p:spTgt spid="1799"/>
                                        </p:tgtEl>
                                      </p:cBhvr>
                                    </p:animEffect>
                                  </p:childTnLst>
                                </p:cTn>
                              </p:par>
                              <p:par>
                                <p:cTn fill="hold" nodeType="with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500"/>
                                        <p:tgtEl>
                                          <p:spTgt spid="1800"/>
                                        </p:tgtEl>
                                      </p:cBhvr>
                                    </p:animEffect>
                                  </p:childTnLst>
                                </p:cTn>
                              </p:par>
                              <p:par>
                                <p:cTn fill="hold" nodeType="with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1000"/>
                                        <p:tgtEl>
                                          <p:spTgt spid="1802"/>
                                        </p:tgtEl>
                                      </p:cBhvr>
                                    </p:animEffect>
                                  </p:childTnLst>
                                </p:cTn>
                              </p:par>
                              <p:par>
                                <p:cTn fill="hold" nodeType="with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1000"/>
                                        <p:tgtEl>
                                          <p:spTgt spid="1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g2d024d6cf77_2_96"/>
          <p:cNvSpPr txBox="1"/>
          <p:nvPr>
            <p:ph type="title"/>
          </p:nvPr>
        </p:nvSpPr>
        <p:spPr>
          <a:xfrm>
            <a:off x="951350" y="1473700"/>
            <a:ext cx="3966300" cy="1144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100"/>
              <a:t>Check for Linearity between variables using Scatter plot</a:t>
            </a:r>
            <a:endParaRPr sz="3100"/>
          </a:p>
        </p:txBody>
      </p:sp>
      <p:sp>
        <p:nvSpPr>
          <p:cNvPr id="2391" name="Google Shape;2391;g2d024d6cf77_2_96"/>
          <p:cNvSpPr/>
          <p:nvPr/>
        </p:nvSpPr>
        <p:spPr>
          <a:xfrm>
            <a:off x="3093221" y="7588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92" name="Google Shape;2392;g2d024d6cf77_2_96"/>
          <p:cNvSpPr/>
          <p:nvPr/>
        </p:nvSpPr>
        <p:spPr>
          <a:xfrm>
            <a:off x="4245064" y="11396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393" name="Google Shape;2393;g2d024d6cf77_2_96"/>
          <p:cNvPicPr preferRelativeResize="0"/>
          <p:nvPr/>
        </p:nvPicPr>
        <p:blipFill rotWithShape="1">
          <a:blip r:embed="rId3">
            <a:alphaModFix/>
          </a:blip>
          <a:srcRect b="0" l="0" r="0" t="0"/>
          <a:stretch/>
        </p:blipFill>
        <p:spPr>
          <a:xfrm>
            <a:off x="676465" y="970656"/>
            <a:ext cx="358184" cy="358184"/>
          </a:xfrm>
          <a:prstGeom prst="rect">
            <a:avLst/>
          </a:prstGeom>
          <a:noFill/>
          <a:ln>
            <a:noFill/>
          </a:ln>
        </p:spPr>
      </p:pic>
      <p:pic>
        <p:nvPicPr>
          <p:cNvPr id="2394" name="Google Shape;2394;g2d024d6cf77_2_96"/>
          <p:cNvPicPr preferRelativeResize="0"/>
          <p:nvPr/>
        </p:nvPicPr>
        <p:blipFill rotWithShape="1">
          <a:blip r:embed="rId4">
            <a:alphaModFix/>
          </a:blip>
          <a:srcRect b="0" l="0" r="0" t="0"/>
          <a:stretch/>
        </p:blipFill>
        <p:spPr>
          <a:xfrm>
            <a:off x="5041391" y="612463"/>
            <a:ext cx="358184" cy="358184"/>
          </a:xfrm>
          <a:prstGeom prst="rect">
            <a:avLst/>
          </a:prstGeom>
          <a:noFill/>
          <a:ln>
            <a:noFill/>
          </a:ln>
        </p:spPr>
      </p:pic>
      <p:sp>
        <p:nvSpPr>
          <p:cNvPr id="2395" name="Google Shape;2395;g2d024d6cf77_2_96"/>
          <p:cNvSpPr txBox="1"/>
          <p:nvPr>
            <p:ph idx="1" type="body"/>
          </p:nvPr>
        </p:nvSpPr>
        <p:spPr>
          <a:xfrm>
            <a:off x="758200" y="2763350"/>
            <a:ext cx="4045500" cy="1390500"/>
          </a:xfrm>
          <a:prstGeom prst="rect">
            <a:avLst/>
          </a:prstGeom>
          <a:noFill/>
          <a:ln>
            <a:noFill/>
          </a:ln>
        </p:spPr>
        <p:txBody>
          <a:bodyPr anchorCtr="0" anchor="t" bIns="45700" lIns="126000" spcFirstLastPara="1" rIns="91425" wrap="square" tIns="118800">
            <a:noAutofit/>
          </a:bodyPr>
          <a:lstStyle/>
          <a:p>
            <a:pPr indent="-313055" lvl="0" marL="457200" rtl="0" algn="l">
              <a:lnSpc>
                <a:spcPct val="105000"/>
              </a:lnSpc>
              <a:spcBef>
                <a:spcPts val="1200"/>
              </a:spcBef>
              <a:spcAft>
                <a:spcPts val="0"/>
              </a:spcAft>
              <a:buClr>
                <a:srgbClr val="695D46"/>
              </a:buClr>
              <a:buSzPts val="1330"/>
              <a:buFont typeface="Comic Sans MS"/>
              <a:buChar char="●"/>
            </a:pPr>
            <a:r>
              <a:rPr lang="es-ES" sz="1330">
                <a:solidFill>
                  <a:srgbClr val="695D46"/>
                </a:solidFill>
                <a:latin typeface="Comic Sans MS"/>
                <a:ea typeface="Comic Sans MS"/>
                <a:cs typeface="Comic Sans MS"/>
                <a:sym typeface="Comic Sans MS"/>
              </a:rPr>
              <a:t>All Scatter p</a:t>
            </a:r>
            <a:r>
              <a:rPr lang="es-ES" sz="1330">
                <a:solidFill>
                  <a:srgbClr val="695D46"/>
                </a:solidFill>
                <a:latin typeface="Comic Sans MS"/>
                <a:ea typeface="Comic Sans MS"/>
                <a:cs typeface="Comic Sans MS"/>
                <a:sym typeface="Comic Sans MS"/>
              </a:rPr>
              <a:t>lots </a:t>
            </a:r>
            <a:r>
              <a:rPr b="1" lang="es-ES" sz="1330">
                <a:solidFill>
                  <a:srgbClr val="695D46"/>
                </a:solidFill>
                <a:latin typeface="Comic Sans MS"/>
                <a:ea typeface="Comic Sans MS"/>
                <a:cs typeface="Comic Sans MS"/>
                <a:sym typeface="Comic Sans MS"/>
              </a:rPr>
              <a:t>show a lot of dispersion</a:t>
            </a:r>
            <a:r>
              <a:rPr lang="es-ES" sz="1330">
                <a:solidFill>
                  <a:srgbClr val="695D46"/>
                </a:solidFill>
                <a:latin typeface="Comic Sans MS"/>
                <a:ea typeface="Comic Sans MS"/>
                <a:cs typeface="Comic Sans MS"/>
                <a:sym typeface="Comic Sans MS"/>
              </a:rPr>
              <a:t> and </a:t>
            </a:r>
            <a:r>
              <a:rPr b="1" lang="es-ES" sz="1330">
                <a:solidFill>
                  <a:srgbClr val="695D46"/>
                </a:solidFill>
                <a:latin typeface="Comic Sans MS"/>
                <a:ea typeface="Comic Sans MS"/>
                <a:cs typeface="Comic Sans MS"/>
                <a:sym typeface="Comic Sans MS"/>
              </a:rPr>
              <a:t>do not display a clear linear trend</a:t>
            </a:r>
            <a:endParaRPr b="1" sz="1330">
              <a:solidFill>
                <a:srgbClr val="695D46"/>
              </a:solidFill>
              <a:latin typeface="Comic Sans MS"/>
              <a:ea typeface="Comic Sans MS"/>
              <a:cs typeface="Comic Sans MS"/>
              <a:sym typeface="Comic Sans MS"/>
            </a:endParaRPr>
          </a:p>
          <a:p>
            <a:pPr indent="-313055" lvl="0" marL="457200" rtl="0" algn="l">
              <a:lnSpc>
                <a:spcPct val="105000"/>
              </a:lnSpc>
              <a:spcBef>
                <a:spcPts val="0"/>
              </a:spcBef>
              <a:spcAft>
                <a:spcPts val="0"/>
              </a:spcAft>
              <a:buClr>
                <a:srgbClr val="695D46"/>
              </a:buClr>
              <a:buSzPts val="1330"/>
              <a:buFont typeface="Comic Sans MS"/>
              <a:buChar char="●"/>
            </a:pPr>
            <a:r>
              <a:rPr lang="es-ES" sz="1330">
                <a:solidFill>
                  <a:srgbClr val="695D46"/>
                </a:solidFill>
                <a:latin typeface="Comic Sans MS"/>
                <a:ea typeface="Comic Sans MS"/>
                <a:cs typeface="Comic Sans MS"/>
                <a:sym typeface="Comic Sans MS"/>
              </a:rPr>
              <a:t>May suggest Linearity issue</a:t>
            </a:r>
            <a:endParaRPr sz="1330">
              <a:solidFill>
                <a:srgbClr val="695D46"/>
              </a:solidFill>
              <a:latin typeface="Comic Sans MS"/>
              <a:ea typeface="Comic Sans MS"/>
              <a:cs typeface="Comic Sans MS"/>
              <a:sym typeface="Comic Sans MS"/>
            </a:endParaRPr>
          </a:p>
          <a:p>
            <a:pPr indent="-313055" lvl="0" marL="457200" rtl="0" algn="l">
              <a:lnSpc>
                <a:spcPct val="105000"/>
              </a:lnSpc>
              <a:spcBef>
                <a:spcPts val="0"/>
              </a:spcBef>
              <a:spcAft>
                <a:spcPts val="0"/>
              </a:spcAft>
              <a:buClr>
                <a:srgbClr val="695D46"/>
              </a:buClr>
              <a:buSzPts val="1330"/>
              <a:buFont typeface="Comic Sans MS"/>
              <a:buChar char="●"/>
            </a:pPr>
            <a:r>
              <a:rPr b="1" lang="es-ES" sz="1330">
                <a:solidFill>
                  <a:srgbClr val="695D46"/>
                </a:solidFill>
                <a:latin typeface="Comic Sans MS"/>
                <a:ea typeface="Comic Sans MS"/>
                <a:cs typeface="Comic Sans MS"/>
                <a:sym typeface="Comic Sans MS"/>
              </a:rPr>
              <a:t>Further analysis and tests needed! </a:t>
            </a:r>
            <a:endParaRPr b="1" sz="1330">
              <a:solidFill>
                <a:srgbClr val="695D46"/>
              </a:solidFill>
              <a:latin typeface="Comic Sans MS"/>
              <a:ea typeface="Comic Sans MS"/>
              <a:cs typeface="Comic Sans MS"/>
              <a:sym typeface="Comic Sans MS"/>
            </a:endParaRPr>
          </a:p>
          <a:p>
            <a:pPr indent="0" lvl="0" marL="0" rtl="0" algn="l">
              <a:lnSpc>
                <a:spcPct val="80000"/>
              </a:lnSpc>
              <a:spcBef>
                <a:spcPts val="1200"/>
              </a:spcBef>
              <a:spcAft>
                <a:spcPts val="0"/>
              </a:spcAft>
              <a:buClr>
                <a:schemeClr val="dk1"/>
              </a:buClr>
              <a:buSzPts val="1085"/>
              <a:buNone/>
            </a:pPr>
            <a:r>
              <a:t/>
            </a:r>
            <a:endParaRPr sz="1330">
              <a:solidFill>
                <a:srgbClr val="695D46"/>
              </a:solidFill>
              <a:latin typeface="Comic Sans MS"/>
              <a:ea typeface="Comic Sans MS"/>
              <a:cs typeface="Comic Sans MS"/>
              <a:sym typeface="Comic Sans MS"/>
            </a:endParaRPr>
          </a:p>
        </p:txBody>
      </p:sp>
      <p:pic>
        <p:nvPicPr>
          <p:cNvPr id="2396" name="Google Shape;2396;g2d024d6cf77_2_96"/>
          <p:cNvPicPr preferRelativeResize="0"/>
          <p:nvPr/>
        </p:nvPicPr>
        <p:blipFill>
          <a:blip r:embed="rId5">
            <a:alphaModFix/>
          </a:blip>
          <a:stretch>
            <a:fillRect/>
          </a:stretch>
        </p:blipFill>
        <p:spPr>
          <a:xfrm>
            <a:off x="5399575" y="380175"/>
            <a:ext cx="2922100" cy="438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0"/>
                                        </p:tgtEl>
                                        <p:attrNameLst>
                                          <p:attrName>style.visibility</p:attrName>
                                        </p:attrNameLst>
                                      </p:cBhvr>
                                      <p:to>
                                        <p:strVal val="visible"/>
                                      </p:to>
                                    </p:set>
                                    <p:animEffect filter="fade" transition="in">
                                      <p:cBhvr>
                                        <p:cTn dur="500"/>
                                        <p:tgtEl>
                                          <p:spTgt spid="239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393"/>
                                        </p:tgtEl>
                                        <p:attrNameLst>
                                          <p:attrName>style.visibility</p:attrName>
                                        </p:attrNameLst>
                                      </p:cBhvr>
                                      <p:to>
                                        <p:strVal val="visible"/>
                                      </p:to>
                                    </p:set>
                                    <p:anim calcmode="lin" valueType="num">
                                      <p:cBhvr additive="base">
                                        <p:cTn dur="500"/>
                                        <p:tgtEl>
                                          <p:spTgt spid="2393"/>
                                        </p:tgtEl>
                                        <p:attrNameLst>
                                          <p:attrName>ppt_w</p:attrName>
                                        </p:attrNameLst>
                                      </p:cBhvr>
                                      <p:tavLst>
                                        <p:tav fmla="" tm="0">
                                          <p:val>
                                            <p:strVal val="0"/>
                                          </p:val>
                                        </p:tav>
                                        <p:tav fmla="" tm="100000">
                                          <p:val>
                                            <p:strVal val="#ppt_w"/>
                                          </p:val>
                                        </p:tav>
                                      </p:tavLst>
                                    </p:anim>
                                    <p:anim calcmode="lin" valueType="num">
                                      <p:cBhvr additive="base">
                                        <p:cTn dur="500"/>
                                        <p:tgtEl>
                                          <p:spTgt spid="239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91"/>
                                        </p:tgtEl>
                                        <p:attrNameLst>
                                          <p:attrName>style.visibility</p:attrName>
                                        </p:attrNameLst>
                                      </p:cBhvr>
                                      <p:to>
                                        <p:strVal val="visible"/>
                                      </p:to>
                                    </p:set>
                                    <p:animEffect filter="fade" transition="in">
                                      <p:cBhvr>
                                        <p:cTn dur="500"/>
                                        <p:tgtEl>
                                          <p:spTgt spid="2391"/>
                                        </p:tgtEl>
                                      </p:cBhvr>
                                    </p:animEffect>
                                  </p:childTnLst>
                                </p:cTn>
                              </p:par>
                              <p:par>
                                <p:cTn fill="hold" nodeType="withEffect" presetClass="entr" presetID="10" presetSubtype="0">
                                  <p:stCondLst>
                                    <p:cond delay="0"/>
                                  </p:stCondLst>
                                  <p:childTnLst>
                                    <p:set>
                                      <p:cBhvr>
                                        <p:cTn dur="1" fill="hold">
                                          <p:stCondLst>
                                            <p:cond delay="0"/>
                                          </p:stCondLst>
                                        </p:cTn>
                                        <p:tgtEl>
                                          <p:spTgt spid="2392"/>
                                        </p:tgtEl>
                                        <p:attrNameLst>
                                          <p:attrName>style.visibility</p:attrName>
                                        </p:attrNameLst>
                                      </p:cBhvr>
                                      <p:to>
                                        <p:strVal val="visible"/>
                                      </p:to>
                                    </p:set>
                                    <p:animEffect filter="fade" transition="in">
                                      <p:cBhvr>
                                        <p:cTn dur="500"/>
                                        <p:tgtEl>
                                          <p:spTgt spid="2392"/>
                                        </p:tgtEl>
                                      </p:cBhvr>
                                    </p:animEffect>
                                  </p:childTnLst>
                                </p:cTn>
                              </p:par>
                              <p:par>
                                <p:cTn fill="hold" nodeType="withEffect" presetClass="entr" presetID="23" presetSubtype="16">
                                  <p:stCondLst>
                                    <p:cond delay="0"/>
                                  </p:stCondLst>
                                  <p:childTnLst>
                                    <p:set>
                                      <p:cBhvr>
                                        <p:cTn dur="1" fill="hold">
                                          <p:stCondLst>
                                            <p:cond delay="0"/>
                                          </p:stCondLst>
                                        </p:cTn>
                                        <p:tgtEl>
                                          <p:spTgt spid="2394"/>
                                        </p:tgtEl>
                                        <p:attrNameLst>
                                          <p:attrName>style.visibility</p:attrName>
                                        </p:attrNameLst>
                                      </p:cBhvr>
                                      <p:to>
                                        <p:strVal val="visible"/>
                                      </p:to>
                                    </p:set>
                                    <p:anim calcmode="lin" valueType="num">
                                      <p:cBhvr additive="base">
                                        <p:cTn dur="500"/>
                                        <p:tgtEl>
                                          <p:spTgt spid="2394"/>
                                        </p:tgtEl>
                                        <p:attrNameLst>
                                          <p:attrName>ppt_w</p:attrName>
                                        </p:attrNameLst>
                                      </p:cBhvr>
                                      <p:tavLst>
                                        <p:tav fmla="" tm="0">
                                          <p:val>
                                            <p:strVal val="0"/>
                                          </p:val>
                                        </p:tav>
                                        <p:tav fmla="" tm="100000">
                                          <p:val>
                                            <p:strVal val="#ppt_w"/>
                                          </p:val>
                                        </p:tav>
                                      </p:tavLst>
                                    </p:anim>
                                    <p:anim calcmode="lin" valueType="num">
                                      <p:cBhvr additive="base">
                                        <p:cTn dur="500"/>
                                        <p:tgtEl>
                                          <p:spTgt spid="239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pic>
        <p:nvPicPr>
          <p:cNvPr id="2401" name="Google Shape;2401;g2d024d6cf77_2_107"/>
          <p:cNvPicPr preferRelativeResize="0"/>
          <p:nvPr/>
        </p:nvPicPr>
        <p:blipFill rotWithShape="1">
          <a:blip r:embed="rId3">
            <a:alphaModFix/>
          </a:blip>
          <a:srcRect b="0" l="0" r="0" t="0"/>
          <a:stretch/>
        </p:blipFill>
        <p:spPr>
          <a:xfrm rot="447508">
            <a:off x="4148919" y="2433079"/>
            <a:ext cx="3018692" cy="754673"/>
          </a:xfrm>
          <a:prstGeom prst="rect">
            <a:avLst/>
          </a:prstGeom>
          <a:noFill/>
          <a:ln>
            <a:noFill/>
          </a:ln>
        </p:spPr>
      </p:pic>
      <p:sp>
        <p:nvSpPr>
          <p:cNvPr id="2402" name="Google Shape;2402;g2d024d6cf77_2_107"/>
          <p:cNvSpPr txBox="1"/>
          <p:nvPr>
            <p:ph type="title"/>
          </p:nvPr>
        </p:nvSpPr>
        <p:spPr>
          <a:xfrm>
            <a:off x="1300524" y="2240347"/>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a:t>Diagnostic tests</a:t>
            </a:r>
            <a:endParaRPr/>
          </a:p>
        </p:txBody>
      </p:sp>
      <p:sp>
        <p:nvSpPr>
          <p:cNvPr id="2403" name="Google Shape;2403;g2d024d6cf77_2_107"/>
          <p:cNvSpPr txBox="1"/>
          <p:nvPr>
            <p:ph idx="2" type="body"/>
          </p:nvPr>
        </p:nvSpPr>
        <p:spPr>
          <a:xfrm>
            <a:off x="3320376" y="1509592"/>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02</a:t>
            </a:r>
            <a:endParaRPr/>
          </a:p>
        </p:txBody>
      </p:sp>
      <p:pic>
        <p:nvPicPr>
          <p:cNvPr id="2404" name="Google Shape;2404;g2d024d6cf77_2_107"/>
          <p:cNvPicPr preferRelativeResize="0"/>
          <p:nvPr/>
        </p:nvPicPr>
        <p:blipFill rotWithShape="1">
          <a:blip r:embed="rId4">
            <a:alphaModFix/>
          </a:blip>
          <a:srcRect b="0" l="0" r="0" t="0"/>
          <a:stretch/>
        </p:blipFill>
        <p:spPr>
          <a:xfrm>
            <a:off x="5093803" y="1121028"/>
            <a:ext cx="370553" cy="500246"/>
          </a:xfrm>
          <a:prstGeom prst="rect">
            <a:avLst/>
          </a:prstGeom>
          <a:noFill/>
          <a:ln>
            <a:noFill/>
          </a:ln>
        </p:spPr>
      </p:pic>
      <p:sp>
        <p:nvSpPr>
          <p:cNvPr id="2405" name="Google Shape;2405;g2d024d6cf77_2_107"/>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06" name="Google Shape;2406;g2d024d6cf77_2_107"/>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407" name="Google Shape;2407;g2d024d6cf77_2_107"/>
          <p:cNvGrpSpPr/>
          <p:nvPr/>
        </p:nvGrpSpPr>
        <p:grpSpPr>
          <a:xfrm>
            <a:off x="7934706" y="918079"/>
            <a:ext cx="413725" cy="193850"/>
            <a:chOff x="2240475" y="3205350"/>
            <a:chExt cx="413725" cy="193850"/>
          </a:xfrm>
        </p:grpSpPr>
        <p:sp>
          <p:nvSpPr>
            <p:cNvPr id="2408" name="Google Shape;2408;g2d024d6cf77_2_107"/>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09" name="Google Shape;2409;g2d024d6cf77_2_107"/>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0" name="Google Shape;2410;g2d024d6cf77_2_107"/>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411" name="Google Shape;2411;g2d024d6cf77_2_107"/>
          <p:cNvGrpSpPr/>
          <p:nvPr/>
        </p:nvGrpSpPr>
        <p:grpSpPr>
          <a:xfrm rot="-2030353">
            <a:off x="1299953" y="866078"/>
            <a:ext cx="161698" cy="272141"/>
            <a:chOff x="3450975" y="853900"/>
            <a:chExt cx="2529325" cy="4256900"/>
          </a:xfrm>
        </p:grpSpPr>
        <p:sp>
          <p:nvSpPr>
            <p:cNvPr id="2412" name="Google Shape;2412;g2d024d6cf77_2_107"/>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3" name="Google Shape;2413;g2d024d6cf77_2_107"/>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414" name="Google Shape;2414;g2d024d6cf77_2_107"/>
          <p:cNvGrpSpPr/>
          <p:nvPr/>
        </p:nvGrpSpPr>
        <p:grpSpPr>
          <a:xfrm rot="-2028997">
            <a:off x="829811" y="641728"/>
            <a:ext cx="823952" cy="373508"/>
            <a:chOff x="1555926" y="625900"/>
            <a:chExt cx="1525988" cy="691750"/>
          </a:xfrm>
        </p:grpSpPr>
        <p:sp>
          <p:nvSpPr>
            <p:cNvPr id="2415" name="Google Shape;2415;g2d024d6cf77_2_107"/>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6" name="Google Shape;2416;g2d024d6cf77_2_107"/>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7" name="Google Shape;2417;g2d024d6cf77_2_107"/>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18" name="Google Shape;2418;g2d024d6cf77_2_107"/>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419" name="Google Shape;2419;g2d024d6cf77_2_107"/>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420" name="Google Shape;2420;g2d024d6cf77_2_107"/>
          <p:cNvPicPr preferRelativeResize="0"/>
          <p:nvPr/>
        </p:nvPicPr>
        <p:blipFill rotWithShape="1">
          <a:blip r:embed="rId5">
            <a:alphaModFix/>
          </a:blip>
          <a:srcRect b="0" l="0" r="0" t="0"/>
          <a:stretch/>
        </p:blipFill>
        <p:spPr>
          <a:xfrm>
            <a:off x="1356487" y="2352670"/>
            <a:ext cx="409575" cy="438150"/>
          </a:xfrm>
          <a:prstGeom prst="rect">
            <a:avLst/>
          </a:prstGeom>
          <a:noFill/>
          <a:ln>
            <a:noFill/>
          </a:ln>
        </p:spPr>
      </p:pic>
      <p:pic>
        <p:nvPicPr>
          <p:cNvPr id="2421" name="Google Shape;2421;g2d024d6cf77_2_107"/>
          <p:cNvPicPr preferRelativeResize="0"/>
          <p:nvPr/>
        </p:nvPicPr>
        <p:blipFill rotWithShape="1">
          <a:blip r:embed="rId5">
            <a:alphaModFix/>
          </a:blip>
          <a:srcRect b="0" l="0" r="0" t="0"/>
          <a:stretch/>
        </p:blipFill>
        <p:spPr>
          <a:xfrm flipH="1">
            <a:off x="7433888" y="2352684"/>
            <a:ext cx="409575" cy="438150"/>
          </a:xfrm>
          <a:prstGeom prst="rect">
            <a:avLst/>
          </a:prstGeom>
          <a:noFill/>
          <a:ln>
            <a:noFill/>
          </a:ln>
        </p:spPr>
      </p:pic>
      <p:pic>
        <p:nvPicPr>
          <p:cNvPr id="2422" name="Google Shape;2422;g2d024d6cf77_2_107"/>
          <p:cNvPicPr preferRelativeResize="0"/>
          <p:nvPr/>
        </p:nvPicPr>
        <p:blipFill rotWithShape="1">
          <a:blip r:embed="rId6">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500"/>
                                        <p:tgtEl>
                                          <p:spTgt spid="240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21"/>
                                        </p:tgtEl>
                                        <p:attrNameLst>
                                          <p:attrName>style.visibility</p:attrName>
                                        </p:attrNameLst>
                                      </p:cBhvr>
                                      <p:to>
                                        <p:strVal val="visible"/>
                                      </p:to>
                                    </p:set>
                                    <p:anim calcmode="lin" valueType="num">
                                      <p:cBhvr additive="base">
                                        <p:cTn dur="500"/>
                                        <p:tgtEl>
                                          <p:spTgt spid="2421"/>
                                        </p:tgtEl>
                                        <p:attrNameLst>
                                          <p:attrName>ppt_w</p:attrName>
                                        </p:attrNameLst>
                                      </p:cBhvr>
                                      <p:tavLst>
                                        <p:tav fmla="" tm="0">
                                          <p:val>
                                            <p:strVal val="0"/>
                                          </p:val>
                                        </p:tav>
                                        <p:tav fmla="" tm="100000">
                                          <p:val>
                                            <p:strVal val="#ppt_w"/>
                                          </p:val>
                                        </p:tav>
                                      </p:tavLst>
                                    </p:anim>
                                    <p:anim calcmode="lin" valueType="num">
                                      <p:cBhvr additive="base">
                                        <p:cTn dur="500"/>
                                        <p:tgtEl>
                                          <p:spTgt spid="24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20"/>
                                        </p:tgtEl>
                                        <p:attrNameLst>
                                          <p:attrName>style.visibility</p:attrName>
                                        </p:attrNameLst>
                                      </p:cBhvr>
                                      <p:to>
                                        <p:strVal val="visible"/>
                                      </p:to>
                                    </p:set>
                                    <p:anim calcmode="lin" valueType="num">
                                      <p:cBhvr additive="base">
                                        <p:cTn dur="500"/>
                                        <p:tgtEl>
                                          <p:spTgt spid="2420"/>
                                        </p:tgtEl>
                                        <p:attrNameLst>
                                          <p:attrName>ppt_w</p:attrName>
                                        </p:attrNameLst>
                                      </p:cBhvr>
                                      <p:tavLst>
                                        <p:tav fmla="" tm="0">
                                          <p:val>
                                            <p:strVal val="0"/>
                                          </p:val>
                                        </p:tav>
                                        <p:tav fmla="" tm="100000">
                                          <p:val>
                                            <p:strVal val="#ppt_w"/>
                                          </p:val>
                                        </p:tav>
                                      </p:tavLst>
                                    </p:anim>
                                    <p:anim calcmode="lin" valueType="num">
                                      <p:cBhvr additive="base">
                                        <p:cTn dur="500"/>
                                        <p:tgtEl>
                                          <p:spTgt spid="242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404"/>
                                        </p:tgtEl>
                                        <p:attrNameLst>
                                          <p:attrName>style.visibility</p:attrName>
                                        </p:attrNameLst>
                                      </p:cBhvr>
                                      <p:to>
                                        <p:strVal val="visible"/>
                                      </p:to>
                                    </p:set>
                                    <p:anim calcmode="lin" valueType="num">
                                      <p:cBhvr additive="base">
                                        <p:cTn dur="500"/>
                                        <p:tgtEl>
                                          <p:spTgt spid="2404"/>
                                        </p:tgtEl>
                                        <p:attrNameLst>
                                          <p:attrName>ppt_w</p:attrName>
                                        </p:attrNameLst>
                                      </p:cBhvr>
                                      <p:tavLst>
                                        <p:tav fmla="" tm="0">
                                          <p:val>
                                            <p:strVal val="0"/>
                                          </p:val>
                                        </p:tav>
                                        <p:tav fmla="" tm="100000">
                                          <p:val>
                                            <p:strVal val="#ppt_w"/>
                                          </p:val>
                                        </p:tav>
                                      </p:tavLst>
                                    </p:anim>
                                    <p:anim calcmode="lin" valueType="num">
                                      <p:cBhvr additive="base">
                                        <p:cTn dur="500"/>
                                        <p:tgtEl>
                                          <p:spTgt spid="24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pic>
        <p:nvPicPr>
          <p:cNvPr id="2427" name="Google Shape;2427;g2d024d6cf77_2_599"/>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428" name="Google Shape;2428;g2d024d6cf77_2_599"/>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29" name="Google Shape;2429;g2d024d6cf77_2_599"/>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
        <p:nvSpPr>
          <p:cNvPr id="2430" name="Google Shape;2430;g2d024d6cf77_2_599"/>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accent4"/>
                </a:solidFill>
              </a:rPr>
              <a:t>Multicollinearity</a:t>
            </a:r>
            <a:endParaRPr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pic>
        <p:nvPicPr>
          <p:cNvPr id="2435" name="Google Shape;2435;g2d024d6cf77_2_132"/>
          <p:cNvPicPr preferRelativeResize="0"/>
          <p:nvPr/>
        </p:nvPicPr>
        <p:blipFill>
          <a:blip r:embed="rId3">
            <a:alphaModFix/>
          </a:blip>
          <a:stretch>
            <a:fillRect/>
          </a:stretch>
        </p:blipFill>
        <p:spPr>
          <a:xfrm>
            <a:off x="4462600" y="1101775"/>
            <a:ext cx="4150101" cy="3645626"/>
          </a:xfrm>
          <a:prstGeom prst="rect">
            <a:avLst/>
          </a:prstGeom>
          <a:noFill/>
          <a:ln>
            <a:noFill/>
          </a:ln>
        </p:spPr>
      </p:pic>
      <p:sp>
        <p:nvSpPr>
          <p:cNvPr id="2436" name="Google Shape;2436;g2d024d6cf77_2_132"/>
          <p:cNvSpPr txBox="1"/>
          <p:nvPr>
            <p:ph type="title"/>
          </p:nvPr>
        </p:nvSpPr>
        <p:spPr>
          <a:xfrm>
            <a:off x="723900" y="480543"/>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2800"/>
              <a:buFont typeface="Pacifico"/>
              <a:buNone/>
            </a:pPr>
            <a:r>
              <a:rPr lang="es-ES" sz="2800">
                <a:solidFill>
                  <a:schemeClr val="accent3"/>
                </a:solidFill>
              </a:rPr>
              <a:t>1. </a:t>
            </a:r>
            <a:r>
              <a:rPr lang="es-ES" sz="2800">
                <a:solidFill>
                  <a:schemeClr val="dk1"/>
                </a:solidFill>
              </a:rPr>
              <a:t>Multicollinearity- </a:t>
            </a:r>
            <a:r>
              <a:rPr lang="es-ES" sz="2800"/>
              <a:t>Correlation Matrix</a:t>
            </a:r>
            <a:endParaRPr sz="2800"/>
          </a:p>
        </p:txBody>
      </p:sp>
      <p:grpSp>
        <p:nvGrpSpPr>
          <p:cNvPr id="2437" name="Google Shape;2437;g2d024d6cf77_2_132"/>
          <p:cNvGrpSpPr/>
          <p:nvPr/>
        </p:nvGrpSpPr>
        <p:grpSpPr>
          <a:xfrm flipH="1" rot="-4275180">
            <a:off x="7717271" y="517681"/>
            <a:ext cx="293751" cy="300443"/>
            <a:chOff x="439233" y="3859358"/>
            <a:chExt cx="477294" cy="488166"/>
          </a:xfrm>
        </p:grpSpPr>
        <p:sp>
          <p:nvSpPr>
            <p:cNvPr id="2438" name="Google Shape;2438;g2d024d6cf77_2_132"/>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39" name="Google Shape;2439;g2d024d6cf77_2_132"/>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40" name="Google Shape;2440;g2d024d6cf77_2_132"/>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2441" name="Google Shape;2441;g2d024d6cf77_2_132"/>
          <p:cNvPicPr preferRelativeResize="0"/>
          <p:nvPr/>
        </p:nvPicPr>
        <p:blipFill rotWithShape="1">
          <a:blip r:embed="rId4">
            <a:alphaModFix/>
          </a:blip>
          <a:srcRect b="0" l="0" r="0" t="0"/>
          <a:stretch/>
        </p:blipFill>
        <p:spPr>
          <a:xfrm>
            <a:off x="990343" y="4027186"/>
            <a:ext cx="256843" cy="319318"/>
          </a:xfrm>
          <a:prstGeom prst="rect">
            <a:avLst/>
          </a:prstGeom>
          <a:noFill/>
          <a:ln>
            <a:noFill/>
          </a:ln>
        </p:spPr>
      </p:pic>
      <p:sp>
        <p:nvSpPr>
          <p:cNvPr id="2442" name="Google Shape;2442;g2d024d6cf77_2_132"/>
          <p:cNvSpPr/>
          <p:nvPr/>
        </p:nvSpPr>
        <p:spPr>
          <a:xfrm>
            <a:off x="8110767" y="4205006"/>
            <a:ext cx="152700" cy="152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43" name="Google Shape;2443;g2d024d6cf77_2_132"/>
          <p:cNvSpPr txBox="1"/>
          <p:nvPr/>
        </p:nvSpPr>
        <p:spPr>
          <a:xfrm>
            <a:off x="816964" y="1555383"/>
            <a:ext cx="3026700" cy="2031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ES">
                <a:solidFill>
                  <a:srgbClr val="695D46"/>
                </a:solidFill>
                <a:latin typeface="Comic Sans MS"/>
                <a:ea typeface="Comic Sans MS"/>
                <a:cs typeface="Comic Sans MS"/>
                <a:sym typeface="Comic Sans MS"/>
              </a:rPr>
              <a:t>As you can see from the graph, there are high correlations among</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Clr>
                <a:schemeClr val="dk1"/>
              </a:buClr>
              <a:buFont typeface="Arial"/>
              <a:buNone/>
            </a:pPr>
            <a:r>
              <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None/>
            </a:pPr>
            <a:r>
              <a:rPr lang="es-ES">
                <a:solidFill>
                  <a:srgbClr val="695D46"/>
                </a:solidFill>
                <a:latin typeface="Comic Sans MS"/>
                <a:ea typeface="Comic Sans MS"/>
                <a:cs typeface="Comic Sans MS"/>
                <a:sym typeface="Comic Sans MS"/>
              </a:rPr>
              <a:t>1. </a:t>
            </a:r>
            <a:r>
              <a:rPr b="1" i="1" lang="es-ES">
                <a:solidFill>
                  <a:srgbClr val="FF6B65"/>
                </a:solidFill>
                <a:latin typeface="Comic Sans MS"/>
                <a:ea typeface="Comic Sans MS"/>
                <a:cs typeface="Comic Sans MS"/>
                <a:sym typeface="Comic Sans MS"/>
              </a:rPr>
              <a:t>10-Year Expected Inflation </a:t>
            </a:r>
            <a:r>
              <a:rPr lang="es-ES">
                <a:solidFill>
                  <a:srgbClr val="695D46"/>
                </a:solidFill>
                <a:latin typeface="Comic Sans MS"/>
                <a:ea typeface="Comic Sans MS"/>
                <a:cs typeface="Comic Sans MS"/>
                <a:sym typeface="Comic Sans MS"/>
              </a:rPr>
              <a:t>and </a:t>
            </a:r>
            <a:r>
              <a:rPr b="1" i="1" lang="es-ES">
                <a:solidFill>
                  <a:srgbClr val="FF6B65"/>
                </a:solidFill>
                <a:latin typeface="Comic Sans MS"/>
                <a:ea typeface="Comic Sans MS"/>
                <a:cs typeface="Comic Sans MS"/>
                <a:sym typeface="Comic Sans MS"/>
              </a:rPr>
              <a:t>Labor Participation</a:t>
            </a:r>
            <a:r>
              <a:rPr lang="es-ES">
                <a:solidFill>
                  <a:srgbClr val="695D46"/>
                </a:solidFill>
                <a:latin typeface="Comic Sans MS"/>
                <a:ea typeface="Comic Sans MS"/>
                <a:cs typeface="Comic Sans MS"/>
                <a:sym typeface="Comic Sans MS"/>
              </a:rPr>
              <a:t> and Federal Funds Effective Rate</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Clr>
                <a:schemeClr val="dk1"/>
              </a:buClr>
              <a:buFont typeface="Arial"/>
              <a:buNone/>
            </a:pPr>
            <a:r>
              <a:t/>
            </a:r>
            <a:endParaRPr>
              <a:solidFill>
                <a:srgbClr val="695D46"/>
              </a:solidFill>
              <a:latin typeface="Comic Sans MS"/>
              <a:ea typeface="Comic Sans MS"/>
              <a:cs typeface="Comic Sans MS"/>
              <a:sym typeface="Comic Sans MS"/>
            </a:endParaRPr>
          </a:p>
          <a:p>
            <a:pPr indent="0" lvl="0" marL="0" rtl="0" algn="l">
              <a:spcBef>
                <a:spcPts val="0"/>
              </a:spcBef>
              <a:spcAft>
                <a:spcPts val="0"/>
              </a:spcAft>
              <a:buNone/>
            </a:pPr>
            <a:r>
              <a:rPr lang="es-ES">
                <a:solidFill>
                  <a:srgbClr val="695D46"/>
                </a:solidFill>
                <a:latin typeface="Comic Sans MS"/>
                <a:ea typeface="Comic Sans MS"/>
                <a:cs typeface="Comic Sans MS"/>
                <a:sym typeface="Comic Sans MS"/>
              </a:rPr>
              <a:t>2. </a:t>
            </a:r>
            <a:r>
              <a:rPr b="1" i="1" lang="es-ES">
                <a:solidFill>
                  <a:schemeClr val="dk2"/>
                </a:solidFill>
                <a:latin typeface="Comic Sans MS"/>
                <a:ea typeface="Comic Sans MS"/>
                <a:cs typeface="Comic Sans MS"/>
                <a:sym typeface="Comic Sans MS"/>
              </a:rPr>
              <a:t>Global Price of Energy Index </a:t>
            </a:r>
            <a:r>
              <a:rPr lang="es-ES">
                <a:solidFill>
                  <a:srgbClr val="695D46"/>
                </a:solidFill>
                <a:latin typeface="Comic Sans MS"/>
                <a:ea typeface="Comic Sans MS"/>
                <a:cs typeface="Comic Sans MS"/>
                <a:sym typeface="Comic Sans MS"/>
              </a:rPr>
              <a:t>and Global Price of Aluminium</a:t>
            </a:r>
            <a:endParaRPr>
              <a:solidFill>
                <a:srgbClr val="695D46"/>
              </a:solidFill>
              <a:latin typeface="Comic Sans MS"/>
              <a:ea typeface="Comic Sans MS"/>
              <a:cs typeface="Comic Sans MS"/>
              <a:sym typeface="Comic Sans MS"/>
            </a:endParaRPr>
          </a:p>
        </p:txBody>
      </p:sp>
      <p:pic>
        <p:nvPicPr>
          <p:cNvPr id="2444" name="Google Shape;2444;g2d024d6cf77_2_132"/>
          <p:cNvPicPr preferRelativeResize="0"/>
          <p:nvPr/>
        </p:nvPicPr>
        <p:blipFill rotWithShape="1">
          <a:blip r:embed="rId5">
            <a:alphaModFix/>
          </a:blip>
          <a:srcRect b="0" l="0" r="0" t="0"/>
          <a:stretch/>
        </p:blipFill>
        <p:spPr>
          <a:xfrm>
            <a:off x="6643354" y="2351714"/>
            <a:ext cx="205299" cy="205299"/>
          </a:xfrm>
          <a:prstGeom prst="rect">
            <a:avLst/>
          </a:prstGeom>
          <a:noFill/>
          <a:ln>
            <a:noFill/>
          </a:ln>
        </p:spPr>
      </p:pic>
      <p:pic>
        <p:nvPicPr>
          <p:cNvPr id="2445" name="Google Shape;2445;g2d024d6cf77_2_132"/>
          <p:cNvPicPr preferRelativeResize="0"/>
          <p:nvPr/>
        </p:nvPicPr>
        <p:blipFill rotWithShape="1">
          <a:blip r:embed="rId5">
            <a:alphaModFix/>
          </a:blip>
          <a:srcRect b="0" l="0" r="0" t="0"/>
          <a:stretch/>
        </p:blipFill>
        <p:spPr>
          <a:xfrm>
            <a:off x="6318348" y="2388014"/>
            <a:ext cx="205299" cy="205299"/>
          </a:xfrm>
          <a:prstGeom prst="rect">
            <a:avLst/>
          </a:prstGeom>
          <a:noFill/>
          <a:ln>
            <a:noFill/>
          </a:ln>
        </p:spPr>
      </p:pic>
      <p:pic>
        <p:nvPicPr>
          <p:cNvPr id="2446" name="Google Shape;2446;g2d024d6cf77_2_132"/>
          <p:cNvPicPr preferRelativeResize="0"/>
          <p:nvPr/>
        </p:nvPicPr>
        <p:blipFill rotWithShape="1">
          <a:blip r:embed="rId5">
            <a:alphaModFix/>
          </a:blip>
          <a:srcRect b="0" l="0" r="0" t="0"/>
          <a:stretch/>
        </p:blipFill>
        <p:spPr>
          <a:xfrm>
            <a:off x="5674297" y="3010880"/>
            <a:ext cx="205299" cy="205299"/>
          </a:xfrm>
          <a:prstGeom prst="rect">
            <a:avLst/>
          </a:prstGeom>
          <a:noFill/>
          <a:ln>
            <a:noFill/>
          </a:ln>
        </p:spPr>
      </p:pic>
      <p:pic>
        <p:nvPicPr>
          <p:cNvPr id="2447" name="Google Shape;2447;g2d024d6cf77_2_132"/>
          <p:cNvPicPr preferRelativeResize="0"/>
          <p:nvPr/>
        </p:nvPicPr>
        <p:blipFill rotWithShape="1">
          <a:blip r:embed="rId5">
            <a:alphaModFix/>
          </a:blip>
          <a:srcRect b="0" l="0" r="0" t="0"/>
          <a:stretch/>
        </p:blipFill>
        <p:spPr>
          <a:xfrm>
            <a:off x="6318347" y="2020280"/>
            <a:ext cx="205299" cy="205299"/>
          </a:xfrm>
          <a:prstGeom prst="rect">
            <a:avLst/>
          </a:prstGeom>
          <a:noFill/>
          <a:ln>
            <a:noFill/>
          </a:ln>
        </p:spPr>
      </p:pic>
      <p:pic>
        <p:nvPicPr>
          <p:cNvPr id="2448" name="Google Shape;2448;g2d024d6cf77_2_132"/>
          <p:cNvPicPr preferRelativeResize="0"/>
          <p:nvPr/>
        </p:nvPicPr>
        <p:blipFill>
          <a:blip r:embed="rId6">
            <a:alphaModFix/>
          </a:blip>
          <a:stretch>
            <a:fillRect/>
          </a:stretch>
        </p:blipFill>
        <p:spPr>
          <a:xfrm>
            <a:off x="3925450" y="1101775"/>
            <a:ext cx="4687241" cy="3645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500"/>
                                        <p:tgtEl>
                                          <p:spTgt spid="2436"/>
                                        </p:tgtEl>
                                      </p:cBhvr>
                                    </p:animEffect>
                                  </p:childTnLst>
                                </p:cTn>
                              </p:par>
                              <p:par>
                                <p:cTn fill="hold" nodeType="withEffect" presetClass="emph" presetID="8" presetSubtype="0">
                                  <p:stCondLst>
                                    <p:cond delay="0"/>
                                  </p:stCondLst>
                                  <p:childTnLst>
                                    <p:animRot by="-21600000">
                                      <p:cBhvr>
                                        <p:cTn dur="1300" fill="hold"/>
                                        <p:tgtEl>
                                          <p:spTgt spid="2441"/>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2442"/>
                                        </p:tgtEl>
                                        <p:attrNameLst>
                                          <p:attrName>style.visibility</p:attrName>
                                        </p:attrNameLst>
                                      </p:cBhvr>
                                      <p:to>
                                        <p:strVal val="visible"/>
                                      </p:to>
                                    </p:set>
                                    <p:anim calcmode="lin" valueType="num">
                                      <p:cBhvr additive="base">
                                        <p:cTn dur="800"/>
                                        <p:tgtEl>
                                          <p:spTgt spid="2442"/>
                                        </p:tgtEl>
                                        <p:attrNameLst>
                                          <p:attrName>ppt_w</p:attrName>
                                        </p:attrNameLst>
                                      </p:cBhvr>
                                      <p:tavLst>
                                        <p:tav fmla="" tm="0">
                                          <p:val>
                                            <p:strVal val="0"/>
                                          </p:val>
                                        </p:tav>
                                        <p:tav fmla="" tm="100000">
                                          <p:val>
                                            <p:strVal val="#ppt_w"/>
                                          </p:val>
                                        </p:tav>
                                      </p:tavLst>
                                    </p:anim>
                                    <p:anim calcmode="lin" valueType="num">
                                      <p:cBhvr additive="base">
                                        <p:cTn dur="800"/>
                                        <p:tgtEl>
                                          <p:spTgt spid="2442"/>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23" presetSubtype="16">
                                  <p:stCondLst>
                                    <p:cond delay="0"/>
                                  </p:stCondLst>
                                  <p:childTnLst>
                                    <p:set>
                                      <p:cBhvr>
                                        <p:cTn dur="1" fill="hold">
                                          <p:stCondLst>
                                            <p:cond delay="0"/>
                                          </p:stCondLst>
                                        </p:cTn>
                                        <p:tgtEl>
                                          <p:spTgt spid="2437"/>
                                        </p:tgtEl>
                                        <p:attrNameLst>
                                          <p:attrName>style.visibility</p:attrName>
                                        </p:attrNameLst>
                                      </p:cBhvr>
                                      <p:to>
                                        <p:strVal val="visible"/>
                                      </p:to>
                                    </p:set>
                                    <p:anim calcmode="lin" valueType="num">
                                      <p:cBhvr additive="base">
                                        <p:cTn dur="500"/>
                                        <p:tgtEl>
                                          <p:spTgt spid="2437"/>
                                        </p:tgtEl>
                                        <p:attrNameLst>
                                          <p:attrName>ppt_w</p:attrName>
                                        </p:attrNameLst>
                                      </p:cBhvr>
                                      <p:tavLst>
                                        <p:tav fmla="" tm="0">
                                          <p:val>
                                            <p:strVal val="0"/>
                                          </p:val>
                                        </p:tav>
                                        <p:tav fmla="" tm="100000">
                                          <p:val>
                                            <p:strVal val="#ppt_w"/>
                                          </p:val>
                                        </p:tav>
                                      </p:tavLst>
                                    </p:anim>
                                    <p:anim calcmode="lin" valueType="num">
                                      <p:cBhvr additive="base">
                                        <p:cTn dur="500"/>
                                        <p:tgtEl>
                                          <p:spTgt spid="24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44"/>
                                        </p:tgtEl>
                                        <p:attrNameLst>
                                          <p:attrName>style.visibility</p:attrName>
                                        </p:attrNameLst>
                                      </p:cBhvr>
                                      <p:to>
                                        <p:strVal val="visible"/>
                                      </p:to>
                                    </p:set>
                                    <p:anim calcmode="lin" valueType="num">
                                      <p:cBhvr additive="base">
                                        <p:cTn dur="500"/>
                                        <p:tgtEl>
                                          <p:spTgt spid="2444"/>
                                        </p:tgtEl>
                                        <p:attrNameLst>
                                          <p:attrName>ppt_w</p:attrName>
                                        </p:attrNameLst>
                                      </p:cBhvr>
                                      <p:tavLst>
                                        <p:tav fmla="" tm="0">
                                          <p:val>
                                            <p:strVal val="0"/>
                                          </p:val>
                                        </p:tav>
                                        <p:tav fmla="" tm="100000">
                                          <p:val>
                                            <p:strVal val="#ppt_w"/>
                                          </p:val>
                                        </p:tav>
                                      </p:tavLst>
                                    </p:anim>
                                    <p:anim calcmode="lin" valueType="num">
                                      <p:cBhvr additive="base">
                                        <p:cTn dur="500"/>
                                        <p:tgtEl>
                                          <p:spTgt spid="24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45"/>
                                        </p:tgtEl>
                                        <p:attrNameLst>
                                          <p:attrName>style.visibility</p:attrName>
                                        </p:attrNameLst>
                                      </p:cBhvr>
                                      <p:to>
                                        <p:strVal val="visible"/>
                                      </p:to>
                                    </p:set>
                                    <p:anim calcmode="lin" valueType="num">
                                      <p:cBhvr additive="base">
                                        <p:cTn dur="500"/>
                                        <p:tgtEl>
                                          <p:spTgt spid="2445"/>
                                        </p:tgtEl>
                                        <p:attrNameLst>
                                          <p:attrName>ppt_w</p:attrName>
                                        </p:attrNameLst>
                                      </p:cBhvr>
                                      <p:tavLst>
                                        <p:tav fmla="" tm="0">
                                          <p:val>
                                            <p:strVal val="0"/>
                                          </p:val>
                                        </p:tav>
                                        <p:tav fmla="" tm="100000">
                                          <p:val>
                                            <p:strVal val="#ppt_w"/>
                                          </p:val>
                                        </p:tav>
                                      </p:tavLst>
                                    </p:anim>
                                    <p:anim calcmode="lin" valueType="num">
                                      <p:cBhvr additive="base">
                                        <p:cTn dur="500"/>
                                        <p:tgtEl>
                                          <p:spTgt spid="24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46"/>
                                        </p:tgtEl>
                                        <p:attrNameLst>
                                          <p:attrName>style.visibility</p:attrName>
                                        </p:attrNameLst>
                                      </p:cBhvr>
                                      <p:to>
                                        <p:strVal val="visible"/>
                                      </p:to>
                                    </p:set>
                                    <p:anim calcmode="lin" valueType="num">
                                      <p:cBhvr additive="base">
                                        <p:cTn dur="500"/>
                                        <p:tgtEl>
                                          <p:spTgt spid="2446"/>
                                        </p:tgtEl>
                                        <p:attrNameLst>
                                          <p:attrName>ppt_w</p:attrName>
                                        </p:attrNameLst>
                                      </p:cBhvr>
                                      <p:tavLst>
                                        <p:tav fmla="" tm="0">
                                          <p:val>
                                            <p:strVal val="0"/>
                                          </p:val>
                                        </p:tav>
                                        <p:tav fmla="" tm="100000">
                                          <p:val>
                                            <p:strVal val="#ppt_w"/>
                                          </p:val>
                                        </p:tav>
                                      </p:tavLst>
                                    </p:anim>
                                    <p:anim calcmode="lin" valueType="num">
                                      <p:cBhvr additive="base">
                                        <p:cTn dur="500"/>
                                        <p:tgtEl>
                                          <p:spTgt spid="24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1000"/>
                                        <p:tgtEl>
                                          <p:spTgt spid="2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g2d024d6cf77_2_150"/>
          <p:cNvSpPr txBox="1"/>
          <p:nvPr>
            <p:ph type="title"/>
          </p:nvPr>
        </p:nvSpPr>
        <p:spPr>
          <a:xfrm>
            <a:off x="794050" y="2602175"/>
            <a:ext cx="3970500" cy="1220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2"/>
              </a:buClr>
              <a:buSzPts val="2800"/>
              <a:buFont typeface="Pacifico"/>
              <a:buNone/>
            </a:pPr>
            <a:r>
              <a:rPr lang="es-ES" sz="3200">
                <a:solidFill>
                  <a:schemeClr val="accent3"/>
                </a:solidFill>
              </a:rPr>
              <a:t>1. </a:t>
            </a:r>
            <a:r>
              <a:rPr lang="es-ES" sz="3200">
                <a:solidFill>
                  <a:schemeClr val="dk1"/>
                </a:solidFill>
              </a:rPr>
              <a:t>Multicollinearity- </a:t>
            </a:r>
            <a:endParaRPr sz="3200"/>
          </a:p>
          <a:p>
            <a:pPr indent="0" lvl="0" marL="0" rtl="0" algn="l">
              <a:lnSpc>
                <a:spcPct val="90000"/>
              </a:lnSpc>
              <a:spcBef>
                <a:spcPts val="0"/>
              </a:spcBef>
              <a:spcAft>
                <a:spcPts val="0"/>
              </a:spcAft>
              <a:buClr>
                <a:schemeClr val="dk2"/>
              </a:buClr>
              <a:buSzPts val="3200"/>
              <a:buFont typeface="Pacifico"/>
              <a:buNone/>
            </a:pPr>
            <a:r>
              <a:rPr lang="es-ES" sz="3200"/>
              <a:t>Confirm no multicollinearity issue exist using VIF</a:t>
            </a:r>
            <a:endParaRPr sz="3200"/>
          </a:p>
        </p:txBody>
      </p:sp>
      <p:sp>
        <p:nvSpPr>
          <p:cNvPr id="2454" name="Google Shape;2454;g2d024d6cf77_2_150"/>
          <p:cNvSpPr/>
          <p:nvPr/>
        </p:nvSpPr>
        <p:spPr>
          <a:xfrm>
            <a:off x="3014871"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455" name="Google Shape;2455;g2d024d6cf77_2_150"/>
          <p:cNvSpPr/>
          <p:nvPr/>
        </p:nvSpPr>
        <p:spPr>
          <a:xfrm>
            <a:off x="4076614" y="1653619"/>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56" name="Google Shape;2456;g2d024d6cf77_2_150"/>
          <p:cNvPicPr preferRelativeResize="0"/>
          <p:nvPr/>
        </p:nvPicPr>
        <p:blipFill rotWithShape="1">
          <a:blip r:embed="rId3">
            <a:alphaModFix/>
          </a:blip>
          <a:srcRect b="0" l="0" r="0" t="0"/>
          <a:stretch/>
        </p:blipFill>
        <p:spPr>
          <a:xfrm>
            <a:off x="946240" y="1498781"/>
            <a:ext cx="358184" cy="358184"/>
          </a:xfrm>
          <a:prstGeom prst="rect">
            <a:avLst/>
          </a:prstGeom>
          <a:noFill/>
          <a:ln>
            <a:noFill/>
          </a:ln>
        </p:spPr>
      </p:pic>
      <p:pic>
        <p:nvPicPr>
          <p:cNvPr id="2457" name="Google Shape;2457;g2d024d6cf77_2_150"/>
          <p:cNvPicPr preferRelativeResize="0"/>
          <p:nvPr/>
        </p:nvPicPr>
        <p:blipFill rotWithShape="1">
          <a:blip r:embed="rId4">
            <a:alphaModFix/>
          </a:blip>
          <a:srcRect b="0" l="0" r="0" t="0"/>
          <a:stretch/>
        </p:blipFill>
        <p:spPr>
          <a:xfrm>
            <a:off x="4269808" y="3782225"/>
            <a:ext cx="358184" cy="358184"/>
          </a:xfrm>
          <a:prstGeom prst="rect">
            <a:avLst/>
          </a:prstGeom>
          <a:noFill/>
          <a:ln>
            <a:noFill/>
          </a:ln>
        </p:spPr>
      </p:pic>
      <p:graphicFrame>
        <p:nvGraphicFramePr>
          <p:cNvPr id="2458" name="Google Shape;2458;g2d024d6cf77_2_150"/>
          <p:cNvGraphicFramePr/>
          <p:nvPr/>
        </p:nvGraphicFramePr>
        <p:xfrm>
          <a:off x="4913795" y="968415"/>
          <a:ext cx="3000000" cy="3000000"/>
        </p:xfrm>
        <a:graphic>
          <a:graphicData uri="http://schemas.openxmlformats.org/drawingml/2006/table">
            <a:tbl>
              <a:tblPr>
                <a:noFill/>
                <a:tableStyleId>{734ADA9D-13C1-4026-AEFB-3A580F28AEF8}</a:tableStyleId>
              </a:tblPr>
              <a:tblGrid>
                <a:gridCol w="2517750"/>
                <a:gridCol w="932575"/>
              </a:tblGrid>
              <a:tr h="440700">
                <a:tc>
                  <a:txBody>
                    <a:bodyPr/>
                    <a:lstStyle/>
                    <a:p>
                      <a:pPr indent="0" lvl="0" marL="0" marR="0" rtl="0" algn="l">
                        <a:spcBef>
                          <a:spcPts val="0"/>
                        </a:spcBef>
                        <a:spcAft>
                          <a:spcPts val="0"/>
                        </a:spcAft>
                        <a:buClr>
                          <a:schemeClr val="accent1"/>
                        </a:buClr>
                        <a:buSzPts val="1050"/>
                        <a:buFont typeface="Anaheim"/>
                        <a:buNone/>
                      </a:pPr>
                      <a:r>
                        <a:rPr b="1" lang="es-ES" sz="1600" u="none" cap="none" strike="noStrike">
                          <a:solidFill>
                            <a:schemeClr val="dk1"/>
                          </a:solidFill>
                          <a:latin typeface="Lato"/>
                          <a:ea typeface="Lato"/>
                          <a:cs typeface="Lato"/>
                          <a:sym typeface="Lato"/>
                        </a:rPr>
                        <a:t>Features </a:t>
                      </a:r>
                      <a:endParaRPr b="1">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b="1" lang="es-ES" sz="1600" u="none" cap="none" strike="noStrike">
                          <a:solidFill>
                            <a:schemeClr val="dk1"/>
                          </a:solidFill>
                          <a:latin typeface="Lato"/>
                          <a:ea typeface="Lato"/>
                          <a:cs typeface="Lato"/>
                          <a:sym typeface="Lato"/>
                        </a:rPr>
                        <a:t>VIF</a:t>
                      </a:r>
                      <a:endParaRPr b="1">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90450">
                <a:tc>
                  <a:txBody>
                    <a:bodyPr/>
                    <a:lstStyle/>
                    <a:p>
                      <a:pPr indent="0" lvl="0" marL="0" marR="0" rtl="0" algn="l">
                        <a:spcBef>
                          <a:spcPts val="0"/>
                        </a:spcBef>
                        <a:spcAft>
                          <a:spcPts val="0"/>
                        </a:spcAft>
                        <a:buClr>
                          <a:schemeClr val="accent1"/>
                        </a:buClr>
                        <a:buSzPts val="1050"/>
                        <a:buFont typeface="Anaheim"/>
                        <a:buNone/>
                      </a:pPr>
                      <a:r>
                        <a:rPr lang="es-ES" sz="1600">
                          <a:solidFill>
                            <a:schemeClr val="dk1"/>
                          </a:solidFill>
                          <a:latin typeface="Lato"/>
                          <a:ea typeface="Lato"/>
                          <a:cs typeface="Lato"/>
                          <a:sym typeface="Lato"/>
                        </a:rPr>
                        <a:t>S&amp;P500</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a:t>
                      </a:r>
                      <a:r>
                        <a:rPr lang="es-ES" sz="1600">
                          <a:solidFill>
                            <a:schemeClr val="dk1"/>
                          </a:solidFill>
                          <a:latin typeface="Lato"/>
                          <a:ea typeface="Lato"/>
                          <a:cs typeface="Lato"/>
                          <a:sym typeface="Lato"/>
                        </a:rPr>
                        <a:t>156</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0450">
                <a:tc>
                  <a:txBody>
                    <a:bodyPr/>
                    <a:lstStyle/>
                    <a:p>
                      <a:pPr indent="0" lvl="0" marL="0" marR="0" rtl="0" algn="l">
                        <a:spcBef>
                          <a:spcPts val="0"/>
                        </a:spcBef>
                        <a:spcAft>
                          <a:spcPts val="0"/>
                        </a:spcAft>
                        <a:buClr>
                          <a:schemeClr val="accent1"/>
                        </a:buClr>
                        <a:buSzPts val="1050"/>
                        <a:buFont typeface="Anaheim"/>
                        <a:buNone/>
                      </a:pPr>
                      <a:r>
                        <a:rPr lang="es-ES" sz="1600">
                          <a:solidFill>
                            <a:schemeClr val="dk1"/>
                          </a:solidFill>
                          <a:latin typeface="Lato"/>
                          <a:ea typeface="Lato"/>
                          <a:cs typeface="Lato"/>
                          <a:sym typeface="Lato"/>
                        </a:rPr>
                        <a:t>Federal Funds Effective Rate</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a:solidFill>
                            <a:schemeClr val="dk1"/>
                          </a:solidFill>
                          <a:latin typeface="Lato"/>
                          <a:ea typeface="Lato"/>
                          <a:cs typeface="Lato"/>
                          <a:sym typeface="Lato"/>
                        </a:rPr>
                        <a:t>2.125</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0450">
                <a:tc>
                  <a:txBody>
                    <a:bodyPr/>
                    <a:lstStyle/>
                    <a:p>
                      <a:pPr indent="0" lvl="0" marL="0" marR="0" rtl="0" algn="l">
                        <a:spcBef>
                          <a:spcPts val="0"/>
                        </a:spcBef>
                        <a:spcAft>
                          <a:spcPts val="0"/>
                        </a:spcAft>
                        <a:buClr>
                          <a:schemeClr val="accent1"/>
                        </a:buClr>
                        <a:buSzPts val="1050"/>
                        <a:buFont typeface="Anaheim"/>
                        <a:buNone/>
                      </a:pPr>
                      <a:r>
                        <a:rPr lang="es-ES" sz="1600">
                          <a:solidFill>
                            <a:schemeClr val="dk1"/>
                          </a:solidFill>
                          <a:latin typeface="Lato"/>
                          <a:ea typeface="Lato"/>
                          <a:cs typeface="Lato"/>
                          <a:sym typeface="Lato"/>
                        </a:rPr>
                        <a:t>Average Egg Price</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a:t>
                      </a:r>
                      <a:r>
                        <a:rPr lang="es-ES" sz="1600">
                          <a:solidFill>
                            <a:schemeClr val="dk1"/>
                          </a:solidFill>
                          <a:latin typeface="Lato"/>
                          <a:ea typeface="Lato"/>
                          <a:cs typeface="Lato"/>
                          <a:sym typeface="Lato"/>
                        </a:rPr>
                        <a:t>796</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0475">
                <a:tc>
                  <a:txBody>
                    <a:bodyPr/>
                    <a:lstStyle/>
                    <a:p>
                      <a:pPr indent="0" lvl="0" marL="0" marR="0" rtl="0" algn="l">
                        <a:spcBef>
                          <a:spcPts val="0"/>
                        </a:spcBef>
                        <a:spcAft>
                          <a:spcPts val="0"/>
                        </a:spcAft>
                        <a:buClr>
                          <a:schemeClr val="accent1"/>
                        </a:buClr>
                        <a:buSzPts val="1050"/>
                        <a:buFont typeface="Anaheim"/>
                        <a:buNone/>
                      </a:pPr>
                      <a:r>
                        <a:rPr lang="es-ES" sz="1600">
                          <a:solidFill>
                            <a:schemeClr val="dk1"/>
                          </a:solidFill>
                          <a:latin typeface="Lato"/>
                          <a:ea typeface="Lato"/>
                          <a:cs typeface="Lato"/>
                          <a:sym typeface="Lato"/>
                        </a:rPr>
                        <a:t>Global Price of Aluminum</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a:solidFill>
                            <a:schemeClr val="dk1"/>
                          </a:solidFill>
                          <a:latin typeface="Lato"/>
                          <a:ea typeface="Lato"/>
                          <a:cs typeface="Lato"/>
                          <a:sym typeface="Lato"/>
                        </a:rPr>
                        <a:t>1.547</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43725">
                <a:tc>
                  <a:txBody>
                    <a:bodyPr/>
                    <a:lstStyle/>
                    <a:p>
                      <a:pPr indent="0" lvl="0" marL="0" marR="0" rtl="0" algn="l">
                        <a:spcBef>
                          <a:spcPts val="0"/>
                        </a:spcBef>
                        <a:spcAft>
                          <a:spcPts val="0"/>
                        </a:spcAft>
                        <a:buClr>
                          <a:schemeClr val="accent1"/>
                        </a:buClr>
                        <a:buSzPts val="1050"/>
                        <a:buFont typeface="Anaheim"/>
                        <a:buNone/>
                      </a:pPr>
                      <a:r>
                        <a:rPr lang="es-ES" sz="1600">
                          <a:solidFill>
                            <a:schemeClr val="dk1"/>
                          </a:solidFill>
                          <a:latin typeface="Lato"/>
                          <a:ea typeface="Lato"/>
                          <a:cs typeface="Lato"/>
                          <a:sym typeface="Lato"/>
                        </a:rPr>
                        <a:t>Global Price of Olive Oil</a:t>
                      </a:r>
                      <a:endParaRPr sz="1600" u="none" cap="none" strike="noStrike">
                        <a:solidFill>
                          <a:schemeClr val="dk1"/>
                        </a:solidFill>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050"/>
                        <a:buFont typeface="Anaheim"/>
                        <a:buNone/>
                      </a:pPr>
                      <a:r>
                        <a:rPr lang="es-ES" sz="1600" u="none" cap="none" strike="noStrike">
                          <a:solidFill>
                            <a:schemeClr val="dk1"/>
                          </a:solidFill>
                          <a:latin typeface="Lato"/>
                          <a:ea typeface="Lato"/>
                          <a:cs typeface="Lato"/>
                          <a:sym typeface="Lato"/>
                        </a:rPr>
                        <a:t>1.3</a:t>
                      </a:r>
                      <a:r>
                        <a:rPr lang="es-ES" sz="1600">
                          <a:solidFill>
                            <a:schemeClr val="dk1"/>
                          </a:solidFill>
                          <a:latin typeface="Lato"/>
                          <a:ea typeface="Lato"/>
                          <a:cs typeface="Lato"/>
                          <a:sym typeface="Lato"/>
                        </a:rPr>
                        <a:t>99</a:t>
                      </a:r>
                      <a:endParaRPr>
                        <a:latin typeface="Lato"/>
                        <a:ea typeface="Lato"/>
                        <a:cs typeface="Lato"/>
                        <a:sym typeface="La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500"/>
                                        <p:tgtEl>
                                          <p:spTgt spid="245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56"/>
                                        </p:tgtEl>
                                        <p:attrNameLst>
                                          <p:attrName>style.visibility</p:attrName>
                                        </p:attrNameLst>
                                      </p:cBhvr>
                                      <p:to>
                                        <p:strVal val="visible"/>
                                      </p:to>
                                    </p:set>
                                    <p:anim calcmode="lin" valueType="num">
                                      <p:cBhvr additive="base">
                                        <p:cTn dur="500"/>
                                        <p:tgtEl>
                                          <p:spTgt spid="2456"/>
                                        </p:tgtEl>
                                        <p:attrNameLst>
                                          <p:attrName>ppt_w</p:attrName>
                                        </p:attrNameLst>
                                      </p:cBhvr>
                                      <p:tavLst>
                                        <p:tav fmla="" tm="0">
                                          <p:val>
                                            <p:strVal val="0"/>
                                          </p:val>
                                        </p:tav>
                                        <p:tav fmla="" tm="100000">
                                          <p:val>
                                            <p:strVal val="#ppt_w"/>
                                          </p:val>
                                        </p:tav>
                                      </p:tavLst>
                                    </p:anim>
                                    <p:anim calcmode="lin" valueType="num">
                                      <p:cBhvr additive="base">
                                        <p:cTn dur="500"/>
                                        <p:tgtEl>
                                          <p:spTgt spid="245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par>
                                <p:cTn fill="hold" nodeType="with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500"/>
                                        <p:tgtEl>
                                          <p:spTgt spid="2455"/>
                                        </p:tgtEl>
                                      </p:cBhvr>
                                    </p:animEffect>
                                  </p:childTnLst>
                                </p:cTn>
                              </p:par>
                              <p:par>
                                <p:cTn fill="hold" nodeType="withEffect" presetClass="entr" presetID="23" presetSubtype="16">
                                  <p:stCondLst>
                                    <p:cond delay="0"/>
                                  </p:stCondLst>
                                  <p:childTnLst>
                                    <p:set>
                                      <p:cBhvr>
                                        <p:cTn dur="1" fill="hold">
                                          <p:stCondLst>
                                            <p:cond delay="0"/>
                                          </p:stCondLst>
                                        </p:cTn>
                                        <p:tgtEl>
                                          <p:spTgt spid="2457"/>
                                        </p:tgtEl>
                                        <p:attrNameLst>
                                          <p:attrName>style.visibility</p:attrName>
                                        </p:attrNameLst>
                                      </p:cBhvr>
                                      <p:to>
                                        <p:strVal val="visible"/>
                                      </p:to>
                                    </p:set>
                                    <p:anim calcmode="lin" valueType="num">
                                      <p:cBhvr additive="base">
                                        <p:cTn dur="500"/>
                                        <p:tgtEl>
                                          <p:spTgt spid="2457"/>
                                        </p:tgtEl>
                                        <p:attrNameLst>
                                          <p:attrName>ppt_w</p:attrName>
                                        </p:attrNameLst>
                                      </p:cBhvr>
                                      <p:tavLst>
                                        <p:tav fmla="" tm="0">
                                          <p:val>
                                            <p:strVal val="0"/>
                                          </p:val>
                                        </p:tav>
                                        <p:tav fmla="" tm="100000">
                                          <p:val>
                                            <p:strVal val="#ppt_w"/>
                                          </p:val>
                                        </p:tav>
                                      </p:tavLst>
                                    </p:anim>
                                    <p:anim calcmode="lin" valueType="num">
                                      <p:cBhvr additive="base">
                                        <p:cTn dur="500"/>
                                        <p:tgtEl>
                                          <p:spTgt spid="24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grpSp>
        <p:nvGrpSpPr>
          <p:cNvPr id="2463" name="Google Shape;2463;g2d024d6cf77_2_621"/>
          <p:cNvGrpSpPr/>
          <p:nvPr/>
        </p:nvGrpSpPr>
        <p:grpSpPr>
          <a:xfrm>
            <a:off x="6423102" y="1144417"/>
            <a:ext cx="339253" cy="339253"/>
            <a:chOff x="1492675" y="4992125"/>
            <a:chExt cx="481825" cy="481825"/>
          </a:xfrm>
        </p:grpSpPr>
        <p:sp>
          <p:nvSpPr>
            <p:cNvPr id="2464" name="Google Shape;2464;g2d024d6cf77_2_62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465" name="Google Shape;2465;g2d024d6cf77_2_62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466" name="Google Shape;2466;g2d024d6cf77_2_621"/>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467" name="Google Shape;2467;g2d024d6cf77_2_621"/>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68" name="Google Shape;2468;g2d024d6cf77_2_621"/>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
        <p:nvSpPr>
          <p:cNvPr id="2469" name="Google Shape;2469;g2d024d6cf77_2_621"/>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accent4"/>
                </a:solidFill>
              </a:rPr>
              <a:t>Outlier Handling</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g2d024d6cf77_2_753"/>
          <p:cNvSpPr txBox="1"/>
          <p:nvPr>
            <p:ph type="title"/>
          </p:nvPr>
        </p:nvSpPr>
        <p:spPr>
          <a:xfrm>
            <a:off x="694375" y="1921400"/>
            <a:ext cx="3435600" cy="1073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s-ES">
                <a:solidFill>
                  <a:schemeClr val="accent3"/>
                </a:solidFill>
              </a:rPr>
              <a:t>2</a:t>
            </a:r>
            <a:r>
              <a:rPr lang="es-ES">
                <a:solidFill>
                  <a:schemeClr val="accent3"/>
                </a:solidFill>
              </a:rPr>
              <a:t>. </a:t>
            </a:r>
            <a:r>
              <a:rPr lang="es-ES">
                <a:solidFill>
                  <a:schemeClr val="dk1"/>
                </a:solidFill>
              </a:rPr>
              <a:t>Outlier Handling - </a:t>
            </a:r>
            <a:r>
              <a:rPr lang="es-ES"/>
              <a:t>Cook’s Distance</a:t>
            </a:r>
            <a:endParaRPr sz="3700"/>
          </a:p>
        </p:txBody>
      </p:sp>
      <p:sp>
        <p:nvSpPr>
          <p:cNvPr id="2476" name="Google Shape;2476;g2d024d6cf77_2_753"/>
          <p:cNvSpPr txBox="1"/>
          <p:nvPr>
            <p:ph idx="1" type="body"/>
          </p:nvPr>
        </p:nvSpPr>
        <p:spPr>
          <a:xfrm>
            <a:off x="935146" y="3106555"/>
            <a:ext cx="3302700" cy="1139100"/>
          </a:xfrm>
          <a:prstGeom prst="rect">
            <a:avLst/>
          </a:prstGeom>
        </p:spPr>
        <p:txBody>
          <a:bodyPr anchorCtr="0" anchor="t" bIns="45700" lIns="91425" spcFirstLastPara="1" rIns="91425" wrap="square" tIns="45700">
            <a:normAutofit fontScale="85000"/>
          </a:bodyPr>
          <a:lstStyle/>
          <a:p>
            <a:pPr indent="-314960" lvl="0" marL="457200" rtl="0" algn="l">
              <a:spcBef>
                <a:spcPts val="750"/>
              </a:spcBef>
              <a:spcAft>
                <a:spcPts val="0"/>
              </a:spcAft>
              <a:buClr>
                <a:srgbClr val="695D46"/>
              </a:buClr>
              <a:buSzPct val="100000"/>
              <a:buFont typeface="Comic Sans MS"/>
              <a:buChar char="●"/>
            </a:pPr>
            <a:r>
              <a:rPr lang="es-ES" sz="1600">
                <a:solidFill>
                  <a:srgbClr val="695D46"/>
                </a:solidFill>
                <a:latin typeface="Comic Sans MS"/>
                <a:ea typeface="Comic Sans MS"/>
                <a:cs typeface="Comic Sans MS"/>
                <a:sym typeface="Comic Sans MS"/>
              </a:rPr>
              <a:t>Different from before, the outliers here are </a:t>
            </a:r>
            <a:r>
              <a:rPr b="1" lang="es-ES" sz="1600">
                <a:solidFill>
                  <a:srgbClr val="695D46"/>
                </a:solidFill>
                <a:latin typeface="Comic Sans MS"/>
                <a:ea typeface="Comic Sans MS"/>
                <a:cs typeface="Comic Sans MS"/>
                <a:sym typeface="Comic Sans MS"/>
              </a:rPr>
              <a:t>more extreme</a:t>
            </a:r>
            <a:endParaRPr sz="1600">
              <a:solidFill>
                <a:srgbClr val="695D46"/>
              </a:solidFill>
              <a:latin typeface="Comic Sans MS"/>
              <a:ea typeface="Comic Sans MS"/>
              <a:cs typeface="Comic Sans MS"/>
              <a:sym typeface="Comic Sans MS"/>
            </a:endParaRPr>
          </a:p>
          <a:p>
            <a:pPr indent="-314960" lvl="0" marL="457200" rtl="0" algn="l">
              <a:spcBef>
                <a:spcPts val="0"/>
              </a:spcBef>
              <a:spcAft>
                <a:spcPts val="0"/>
              </a:spcAft>
              <a:buClr>
                <a:srgbClr val="695D46"/>
              </a:buClr>
              <a:buSzPct val="100000"/>
              <a:buFont typeface="Comic Sans MS"/>
              <a:buChar char="●"/>
            </a:pPr>
            <a:r>
              <a:rPr lang="es-ES" sz="1600">
                <a:solidFill>
                  <a:srgbClr val="695D46"/>
                </a:solidFill>
                <a:latin typeface="Comic Sans MS"/>
                <a:ea typeface="Comic Sans MS"/>
                <a:cs typeface="Comic Sans MS"/>
                <a:sym typeface="Comic Sans MS"/>
              </a:rPr>
              <a:t>Identify </a:t>
            </a:r>
            <a:r>
              <a:rPr b="1" lang="es-ES" sz="1600">
                <a:solidFill>
                  <a:srgbClr val="695D46"/>
                </a:solidFill>
                <a:latin typeface="Comic Sans MS"/>
                <a:ea typeface="Comic Sans MS"/>
                <a:cs typeface="Comic Sans MS"/>
                <a:sym typeface="Comic Sans MS"/>
              </a:rPr>
              <a:t>6</a:t>
            </a:r>
            <a:r>
              <a:rPr b="1" lang="es-ES" sz="1600">
                <a:solidFill>
                  <a:srgbClr val="695D46"/>
                </a:solidFill>
                <a:latin typeface="Comic Sans MS"/>
                <a:ea typeface="Comic Sans MS"/>
                <a:cs typeface="Comic Sans MS"/>
                <a:sym typeface="Comic Sans MS"/>
              </a:rPr>
              <a:t> outliers in total </a:t>
            </a:r>
            <a:r>
              <a:rPr lang="es-ES" sz="1600">
                <a:solidFill>
                  <a:srgbClr val="695D46"/>
                </a:solidFill>
                <a:latin typeface="Comic Sans MS"/>
                <a:ea typeface="Comic Sans MS"/>
                <a:cs typeface="Comic Sans MS"/>
                <a:sym typeface="Comic Sans MS"/>
              </a:rPr>
              <a:t>based on Cook’s distance, leaving us with 234 data points </a:t>
            </a:r>
            <a:endParaRPr sz="1600">
              <a:solidFill>
                <a:srgbClr val="695D46"/>
              </a:solidFill>
              <a:latin typeface="Comic Sans MS"/>
              <a:ea typeface="Comic Sans MS"/>
              <a:cs typeface="Comic Sans MS"/>
              <a:sym typeface="Comic Sans MS"/>
            </a:endParaRPr>
          </a:p>
        </p:txBody>
      </p:sp>
      <p:pic>
        <p:nvPicPr>
          <p:cNvPr id="2477" name="Google Shape;2477;g2d024d6cf77_2_753"/>
          <p:cNvPicPr preferRelativeResize="0"/>
          <p:nvPr/>
        </p:nvPicPr>
        <p:blipFill rotWithShape="1">
          <a:blip r:embed="rId3">
            <a:alphaModFix/>
          </a:blip>
          <a:srcRect b="0" l="0" r="0" t="0"/>
          <a:stretch/>
        </p:blipFill>
        <p:spPr>
          <a:xfrm>
            <a:off x="770790" y="1323306"/>
            <a:ext cx="358184" cy="358184"/>
          </a:xfrm>
          <a:prstGeom prst="rect">
            <a:avLst/>
          </a:prstGeom>
          <a:noFill/>
          <a:ln>
            <a:noFill/>
          </a:ln>
        </p:spPr>
      </p:pic>
      <p:sp>
        <p:nvSpPr>
          <p:cNvPr id="2478" name="Google Shape;2478;g2d024d6cf77_2_753"/>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479" name="Google Shape;2479;g2d024d6cf77_2_753"/>
          <p:cNvSpPr/>
          <p:nvPr/>
        </p:nvSpPr>
        <p:spPr>
          <a:xfrm>
            <a:off x="3728064" y="19213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80" name="Google Shape;2480;g2d024d6cf77_2_753"/>
          <p:cNvPicPr preferRelativeResize="0"/>
          <p:nvPr/>
        </p:nvPicPr>
        <p:blipFill>
          <a:blip r:embed="rId4">
            <a:alphaModFix/>
          </a:blip>
          <a:stretch>
            <a:fillRect/>
          </a:stretch>
        </p:blipFill>
        <p:spPr>
          <a:xfrm>
            <a:off x="4237850" y="1057375"/>
            <a:ext cx="4669593" cy="2801756"/>
          </a:xfrm>
          <a:prstGeom prst="rect">
            <a:avLst/>
          </a:prstGeom>
          <a:noFill/>
          <a:ln>
            <a:noFill/>
          </a:ln>
        </p:spPr>
      </p:pic>
      <p:sp>
        <p:nvSpPr>
          <p:cNvPr id="2481" name="Google Shape;2481;g2d024d6cf77_2_753"/>
          <p:cNvSpPr/>
          <p:nvPr/>
        </p:nvSpPr>
        <p:spPr>
          <a:xfrm>
            <a:off x="7319700" y="1259525"/>
            <a:ext cx="1434300" cy="1367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g2d9f107228d_0_11"/>
          <p:cNvSpPr txBox="1"/>
          <p:nvPr>
            <p:ph type="title"/>
          </p:nvPr>
        </p:nvSpPr>
        <p:spPr>
          <a:xfrm>
            <a:off x="792650" y="1598050"/>
            <a:ext cx="31575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Apply Standardization </a:t>
            </a:r>
            <a:endParaRPr sz="3200"/>
          </a:p>
        </p:txBody>
      </p:sp>
      <p:sp>
        <p:nvSpPr>
          <p:cNvPr id="2487" name="Google Shape;2487;g2d9f107228d_0_11"/>
          <p:cNvSpPr/>
          <p:nvPr/>
        </p:nvSpPr>
        <p:spPr>
          <a:xfrm>
            <a:off x="2796596" y="683206"/>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488" name="Google Shape;2488;g2d9f107228d_0_11"/>
          <p:cNvSpPr/>
          <p:nvPr/>
        </p:nvSpPr>
        <p:spPr>
          <a:xfrm>
            <a:off x="3376464" y="10741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489" name="Google Shape;2489;g2d9f107228d_0_11"/>
          <p:cNvPicPr preferRelativeResize="0"/>
          <p:nvPr/>
        </p:nvPicPr>
        <p:blipFill rotWithShape="1">
          <a:blip r:embed="rId3">
            <a:alphaModFix/>
          </a:blip>
          <a:srcRect b="0" l="0" r="0" t="0"/>
          <a:stretch/>
        </p:blipFill>
        <p:spPr>
          <a:xfrm>
            <a:off x="1064515" y="963956"/>
            <a:ext cx="358184" cy="358184"/>
          </a:xfrm>
          <a:prstGeom prst="rect">
            <a:avLst/>
          </a:prstGeom>
          <a:noFill/>
          <a:ln>
            <a:noFill/>
          </a:ln>
        </p:spPr>
      </p:pic>
      <p:pic>
        <p:nvPicPr>
          <p:cNvPr id="2490" name="Google Shape;2490;g2d9f107228d_0_11"/>
          <p:cNvPicPr preferRelativeResize="0"/>
          <p:nvPr/>
        </p:nvPicPr>
        <p:blipFill rotWithShape="1">
          <a:blip r:embed="rId4">
            <a:alphaModFix/>
          </a:blip>
          <a:srcRect b="0" l="0" r="0" t="0"/>
          <a:stretch/>
        </p:blipFill>
        <p:spPr>
          <a:xfrm>
            <a:off x="8307328" y="4363450"/>
            <a:ext cx="358184" cy="358184"/>
          </a:xfrm>
          <a:prstGeom prst="rect">
            <a:avLst/>
          </a:prstGeom>
          <a:noFill/>
          <a:ln>
            <a:noFill/>
          </a:ln>
        </p:spPr>
      </p:pic>
      <p:sp>
        <p:nvSpPr>
          <p:cNvPr id="2491" name="Google Shape;2491;g2d9f107228d_0_11"/>
          <p:cNvSpPr txBox="1"/>
          <p:nvPr>
            <p:ph idx="1" type="body"/>
          </p:nvPr>
        </p:nvSpPr>
        <p:spPr>
          <a:xfrm>
            <a:off x="1007900" y="2912475"/>
            <a:ext cx="2851200" cy="1139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lang="es-ES">
                <a:solidFill>
                  <a:srgbClr val="695D46"/>
                </a:solidFill>
                <a:latin typeface="Comic Sans MS"/>
                <a:ea typeface="Comic Sans MS"/>
                <a:cs typeface="Comic Sans MS"/>
                <a:sym typeface="Comic Sans MS"/>
              </a:rPr>
              <a:t>Same as before:</a:t>
            </a:r>
            <a:endParaRPr>
              <a:solidFill>
                <a:srgbClr val="695D46"/>
              </a:solidFill>
              <a:latin typeface="Comic Sans MS"/>
              <a:ea typeface="Comic Sans MS"/>
              <a:cs typeface="Comic Sans MS"/>
              <a:sym typeface="Comic Sans MS"/>
            </a:endParaRPr>
          </a:p>
          <a:p>
            <a:pPr indent="-317500" lvl="0" marL="457200" rtl="0" algn="l">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0 as center </a:t>
            </a:r>
            <a:endParaRPr>
              <a:solidFill>
                <a:srgbClr val="695D46"/>
              </a:solidFill>
              <a:latin typeface="Comic Sans MS"/>
              <a:ea typeface="Comic Sans MS"/>
              <a:cs typeface="Comic Sans MS"/>
              <a:sym typeface="Comic Sans MS"/>
            </a:endParaRPr>
          </a:p>
          <a:p>
            <a:pPr indent="-317500" lvl="0" marL="457200" rtl="0" algn="l">
              <a:lnSpc>
                <a:spcPct val="90000"/>
              </a:lnSpc>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Shape of the distribution is preserved</a:t>
            </a:r>
            <a:endParaRPr>
              <a:solidFill>
                <a:srgbClr val="695D46"/>
              </a:solidFill>
              <a:latin typeface="Comic Sans MS"/>
              <a:ea typeface="Comic Sans MS"/>
              <a:cs typeface="Comic Sans MS"/>
              <a:sym typeface="Comic Sans MS"/>
            </a:endParaRPr>
          </a:p>
          <a:p>
            <a:pPr indent="-317500" lvl="0" marL="457200" rtl="0" algn="l">
              <a:lnSpc>
                <a:spcPct val="90000"/>
              </a:lnSpc>
              <a:spcBef>
                <a:spcPts val="0"/>
              </a:spcBef>
              <a:spcAft>
                <a:spcPts val="0"/>
              </a:spcAft>
              <a:buClr>
                <a:srgbClr val="695D46"/>
              </a:buClr>
              <a:buSzPts val="1400"/>
              <a:buFont typeface="Comic Sans MS"/>
              <a:buAutoNum type="arabicPeriod"/>
            </a:pPr>
            <a:r>
              <a:rPr lang="es-ES">
                <a:solidFill>
                  <a:srgbClr val="695D46"/>
                </a:solidFill>
                <a:latin typeface="Comic Sans MS"/>
                <a:ea typeface="Comic Sans MS"/>
                <a:cs typeface="Comic Sans MS"/>
                <a:sym typeface="Comic Sans MS"/>
              </a:rPr>
              <a:t>Min &amp; Max changed</a:t>
            </a:r>
            <a:endParaRPr>
              <a:solidFill>
                <a:srgbClr val="695D46"/>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a:solidFill>
                <a:srgbClr val="695D46"/>
              </a:solidFill>
              <a:latin typeface="Comic Sans MS"/>
              <a:ea typeface="Comic Sans MS"/>
              <a:cs typeface="Comic Sans MS"/>
              <a:sym typeface="Comic Sans MS"/>
            </a:endParaRPr>
          </a:p>
        </p:txBody>
      </p:sp>
      <p:pic>
        <p:nvPicPr>
          <p:cNvPr id="2492" name="Google Shape;2492;g2d9f107228d_0_11"/>
          <p:cNvPicPr preferRelativeResize="0"/>
          <p:nvPr/>
        </p:nvPicPr>
        <p:blipFill>
          <a:blip r:embed="rId5">
            <a:alphaModFix/>
          </a:blip>
          <a:stretch>
            <a:fillRect/>
          </a:stretch>
        </p:blipFill>
        <p:spPr>
          <a:xfrm>
            <a:off x="3950150" y="1074200"/>
            <a:ext cx="4467149" cy="2977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489"/>
                                        </p:tgtEl>
                                        <p:attrNameLst>
                                          <p:attrName>style.visibility</p:attrName>
                                        </p:attrNameLst>
                                      </p:cBhvr>
                                      <p:to>
                                        <p:strVal val="visible"/>
                                      </p:to>
                                    </p:set>
                                    <p:anim calcmode="lin" valueType="num">
                                      <p:cBhvr additive="base">
                                        <p:cTn dur="500"/>
                                        <p:tgtEl>
                                          <p:spTgt spid="2489"/>
                                        </p:tgtEl>
                                        <p:attrNameLst>
                                          <p:attrName>ppt_w</p:attrName>
                                        </p:attrNameLst>
                                      </p:cBhvr>
                                      <p:tavLst>
                                        <p:tav fmla="" tm="0">
                                          <p:val>
                                            <p:strVal val="0"/>
                                          </p:val>
                                        </p:tav>
                                        <p:tav fmla="" tm="100000">
                                          <p:val>
                                            <p:strVal val="#ppt_w"/>
                                          </p:val>
                                        </p:tav>
                                      </p:tavLst>
                                    </p:anim>
                                    <p:anim calcmode="lin" valueType="num">
                                      <p:cBhvr additive="base">
                                        <p:cTn dur="500"/>
                                        <p:tgtEl>
                                          <p:spTgt spid="248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5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500"/>
                                        <p:tgtEl>
                                          <p:spTgt spid="2488"/>
                                        </p:tgtEl>
                                      </p:cBhvr>
                                    </p:animEffect>
                                  </p:childTnLst>
                                </p:cTn>
                              </p:par>
                              <p:par>
                                <p:cTn fill="hold" nodeType="withEffect" presetClass="entr" presetID="23" presetSubtype="16">
                                  <p:stCondLst>
                                    <p:cond delay="0"/>
                                  </p:stCondLst>
                                  <p:childTnLst>
                                    <p:set>
                                      <p:cBhvr>
                                        <p:cTn dur="1" fill="hold">
                                          <p:stCondLst>
                                            <p:cond delay="0"/>
                                          </p:stCondLst>
                                        </p:cTn>
                                        <p:tgtEl>
                                          <p:spTgt spid="2490"/>
                                        </p:tgtEl>
                                        <p:attrNameLst>
                                          <p:attrName>style.visibility</p:attrName>
                                        </p:attrNameLst>
                                      </p:cBhvr>
                                      <p:to>
                                        <p:strVal val="visible"/>
                                      </p:to>
                                    </p:set>
                                    <p:anim calcmode="lin" valueType="num">
                                      <p:cBhvr additive="base">
                                        <p:cTn dur="500"/>
                                        <p:tgtEl>
                                          <p:spTgt spid="2490"/>
                                        </p:tgtEl>
                                        <p:attrNameLst>
                                          <p:attrName>ppt_w</p:attrName>
                                        </p:attrNameLst>
                                      </p:cBhvr>
                                      <p:tavLst>
                                        <p:tav fmla="" tm="0">
                                          <p:val>
                                            <p:strVal val="0"/>
                                          </p:val>
                                        </p:tav>
                                        <p:tav fmla="" tm="100000">
                                          <p:val>
                                            <p:strVal val="#ppt_w"/>
                                          </p:val>
                                        </p:tav>
                                      </p:tavLst>
                                    </p:anim>
                                    <p:anim calcmode="lin" valueType="num">
                                      <p:cBhvr additive="base">
                                        <p:cTn dur="500"/>
                                        <p:tgtEl>
                                          <p:spTgt spid="249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grpSp>
        <p:nvGrpSpPr>
          <p:cNvPr id="2497" name="Google Shape;2497;g2d024d6cf77_2_765"/>
          <p:cNvGrpSpPr/>
          <p:nvPr/>
        </p:nvGrpSpPr>
        <p:grpSpPr>
          <a:xfrm>
            <a:off x="6423102" y="1144417"/>
            <a:ext cx="339253" cy="339253"/>
            <a:chOff x="1492675" y="4992125"/>
            <a:chExt cx="481825" cy="481825"/>
          </a:xfrm>
        </p:grpSpPr>
        <p:sp>
          <p:nvSpPr>
            <p:cNvPr id="2498" name="Google Shape;2498;g2d024d6cf77_2_7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499" name="Google Shape;2499;g2d024d6cf77_2_7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500" name="Google Shape;2500;g2d024d6cf77_2_765"/>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501" name="Google Shape;2501;g2d024d6cf77_2_765"/>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502" name="Google Shape;2502;g2d024d6cf77_2_765"/>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sp>
        <p:nvSpPr>
          <p:cNvPr id="2503" name="Google Shape;2503;g2d024d6cf77_2_765"/>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accent4"/>
                </a:solidFill>
              </a:rPr>
              <a:t>Linearity</a:t>
            </a:r>
            <a:endParaRPr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504" name="Google Shape;2504;g2d024d6cf77_2_765"/>
          <p:cNvGrpSpPr/>
          <p:nvPr/>
        </p:nvGrpSpPr>
        <p:grpSpPr>
          <a:xfrm>
            <a:off x="6423102" y="1700217"/>
            <a:ext cx="339253" cy="339253"/>
            <a:chOff x="1492675" y="4992125"/>
            <a:chExt cx="481825" cy="481825"/>
          </a:xfrm>
        </p:grpSpPr>
        <p:sp>
          <p:nvSpPr>
            <p:cNvPr id="2505" name="Google Shape;2505;g2d024d6cf77_2_7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06" name="Google Shape;2506;g2d024d6cf77_2_7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g2d024d6cf77_2_318"/>
          <p:cNvSpPr txBox="1"/>
          <p:nvPr>
            <p:ph type="title"/>
          </p:nvPr>
        </p:nvSpPr>
        <p:spPr>
          <a:xfrm>
            <a:off x="1085150" y="1732050"/>
            <a:ext cx="3302700" cy="107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a:solidFill>
                  <a:schemeClr val="accent3"/>
                </a:solidFill>
              </a:rPr>
              <a:t>3. </a:t>
            </a:r>
            <a:r>
              <a:rPr lang="es-ES">
                <a:solidFill>
                  <a:schemeClr val="dk1"/>
                </a:solidFill>
              </a:rPr>
              <a:t>Linearity -</a:t>
            </a:r>
            <a:r>
              <a:rPr lang="es-ES" sz="3700"/>
              <a:t>Residuals Vs. Fitted Plot</a:t>
            </a:r>
            <a:endParaRPr sz="3700"/>
          </a:p>
        </p:txBody>
      </p:sp>
      <p:sp>
        <p:nvSpPr>
          <p:cNvPr id="2513" name="Google Shape;2513;g2d024d6cf77_2_318"/>
          <p:cNvSpPr txBox="1"/>
          <p:nvPr>
            <p:ph idx="1" type="body"/>
          </p:nvPr>
        </p:nvSpPr>
        <p:spPr>
          <a:xfrm>
            <a:off x="935146" y="2995105"/>
            <a:ext cx="3302700" cy="1139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s-ES" sz="1600">
                <a:solidFill>
                  <a:srgbClr val="695D46"/>
                </a:solidFill>
                <a:latin typeface="Comic Sans MS"/>
                <a:ea typeface="Comic Sans MS"/>
                <a:cs typeface="Comic Sans MS"/>
                <a:sym typeface="Comic Sans MS"/>
              </a:rPr>
              <a:t>There </a:t>
            </a:r>
            <a:r>
              <a:rPr b="1" lang="es-ES" sz="1600">
                <a:solidFill>
                  <a:srgbClr val="695D46"/>
                </a:solidFill>
                <a:latin typeface="Comic Sans MS"/>
                <a:ea typeface="Comic Sans MS"/>
                <a:cs typeface="Comic Sans MS"/>
                <a:sym typeface="Comic Sans MS"/>
              </a:rPr>
              <a:t>is</a:t>
            </a:r>
            <a:r>
              <a:rPr b="1" lang="es-ES" sz="1600">
                <a:solidFill>
                  <a:srgbClr val="695D46"/>
                </a:solidFill>
                <a:latin typeface="Comic Sans MS"/>
                <a:ea typeface="Comic Sans MS"/>
                <a:cs typeface="Comic Sans MS"/>
                <a:sym typeface="Comic Sans MS"/>
              </a:rPr>
              <a:t> some discernible pattern</a:t>
            </a:r>
            <a:r>
              <a:rPr lang="es-ES" sz="1600">
                <a:solidFill>
                  <a:srgbClr val="695D46"/>
                </a:solidFill>
                <a:latin typeface="Comic Sans MS"/>
                <a:ea typeface="Comic Sans MS"/>
                <a:cs typeface="Comic Sans MS"/>
                <a:sym typeface="Comic Sans MS"/>
              </a:rPr>
              <a:t> in this plots, which might </a:t>
            </a:r>
            <a:r>
              <a:rPr lang="es-ES" sz="1600">
                <a:solidFill>
                  <a:srgbClr val="695D46"/>
                </a:solidFill>
                <a:latin typeface="Comic Sans MS"/>
                <a:ea typeface="Comic Sans MS"/>
                <a:cs typeface="Comic Sans MS"/>
                <a:sym typeface="Comic Sans MS"/>
              </a:rPr>
              <a:t>suggest the relationship is </a:t>
            </a:r>
            <a:r>
              <a:rPr b="1" lang="es-ES" sz="1600">
                <a:solidFill>
                  <a:srgbClr val="695D46"/>
                </a:solidFill>
                <a:latin typeface="Comic Sans MS"/>
                <a:ea typeface="Comic Sans MS"/>
                <a:cs typeface="Comic Sans MS"/>
                <a:sym typeface="Comic Sans MS"/>
              </a:rPr>
              <a:t>not linear</a:t>
            </a:r>
            <a:endParaRPr b="1" sz="1600">
              <a:solidFill>
                <a:srgbClr val="695D46"/>
              </a:solidFill>
              <a:latin typeface="Comic Sans MS"/>
              <a:ea typeface="Comic Sans MS"/>
              <a:cs typeface="Comic Sans MS"/>
              <a:sym typeface="Comic Sans MS"/>
            </a:endParaRPr>
          </a:p>
        </p:txBody>
      </p:sp>
      <p:pic>
        <p:nvPicPr>
          <p:cNvPr id="2514" name="Google Shape;2514;g2d024d6cf77_2_318"/>
          <p:cNvPicPr preferRelativeResize="0"/>
          <p:nvPr/>
        </p:nvPicPr>
        <p:blipFill rotWithShape="1">
          <a:blip r:embed="rId3">
            <a:alphaModFix/>
          </a:blip>
          <a:srcRect b="0" l="0" r="0" t="0"/>
          <a:stretch/>
        </p:blipFill>
        <p:spPr>
          <a:xfrm>
            <a:off x="770790" y="1323306"/>
            <a:ext cx="358184" cy="358184"/>
          </a:xfrm>
          <a:prstGeom prst="rect">
            <a:avLst/>
          </a:prstGeom>
          <a:noFill/>
          <a:ln>
            <a:noFill/>
          </a:ln>
        </p:spPr>
      </p:pic>
      <p:sp>
        <p:nvSpPr>
          <p:cNvPr id="2515" name="Google Shape;2515;g2d024d6cf77_2_318"/>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6" name="Google Shape;2516;g2d024d6cf77_2_318"/>
          <p:cNvSpPr/>
          <p:nvPr/>
        </p:nvSpPr>
        <p:spPr>
          <a:xfrm>
            <a:off x="4037239" y="20045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517" name="Google Shape;2517;g2d024d6cf77_2_318"/>
          <p:cNvPicPr preferRelativeResize="0"/>
          <p:nvPr/>
        </p:nvPicPr>
        <p:blipFill>
          <a:blip r:embed="rId4">
            <a:alphaModFix/>
          </a:blip>
          <a:stretch>
            <a:fillRect/>
          </a:stretch>
        </p:blipFill>
        <p:spPr>
          <a:xfrm>
            <a:off x="4634550" y="1113375"/>
            <a:ext cx="4027774" cy="3020825"/>
          </a:xfrm>
          <a:prstGeom prst="rect">
            <a:avLst/>
          </a:prstGeom>
          <a:noFill/>
          <a:ln>
            <a:noFill/>
          </a:ln>
        </p:spPr>
      </p:pic>
      <p:cxnSp>
        <p:nvCxnSpPr>
          <p:cNvPr id="2518" name="Google Shape;2518;g2d024d6cf77_2_318"/>
          <p:cNvCxnSpPr/>
          <p:nvPr/>
        </p:nvCxnSpPr>
        <p:spPr>
          <a:xfrm>
            <a:off x="5155700" y="2139450"/>
            <a:ext cx="2491200" cy="1367700"/>
          </a:xfrm>
          <a:prstGeom prst="straightConnector1">
            <a:avLst/>
          </a:prstGeom>
          <a:noFill/>
          <a:ln cap="flat" cmpd="sng" w="76200">
            <a:solidFill>
              <a:schemeClr val="dk2"/>
            </a:solidFill>
            <a:prstDash val="lgDash"/>
            <a:round/>
            <a:headEnd len="med" w="med" type="none"/>
            <a:tailEnd len="med" w="med" type="none"/>
          </a:ln>
        </p:spPr>
      </p:cxnSp>
      <p:sp>
        <p:nvSpPr>
          <p:cNvPr id="2519" name="Google Shape;2519;g2d024d6cf77_2_318"/>
          <p:cNvSpPr/>
          <p:nvPr/>
        </p:nvSpPr>
        <p:spPr>
          <a:xfrm>
            <a:off x="1128975" y="4134200"/>
            <a:ext cx="402000" cy="2481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20" name="Google Shape;2520;g2d024d6cf77_2_318"/>
          <p:cNvSpPr txBox="1"/>
          <p:nvPr/>
        </p:nvSpPr>
        <p:spPr>
          <a:xfrm>
            <a:off x="1631850" y="4056825"/>
            <a:ext cx="30027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chemeClr val="dk2"/>
                </a:solidFill>
                <a:latin typeface="Comic Sans MS"/>
                <a:ea typeface="Comic Sans MS"/>
                <a:cs typeface="Comic Sans MS"/>
                <a:sym typeface="Comic Sans MS"/>
              </a:rPr>
              <a:t>Try Variable Transformation</a:t>
            </a:r>
            <a:endParaRPr sz="1500">
              <a:solidFill>
                <a:schemeClr val="dk2"/>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g2d05070e28f_0_499"/>
          <p:cNvSpPr txBox="1"/>
          <p:nvPr>
            <p:ph idx="2" type="body"/>
          </p:nvPr>
        </p:nvSpPr>
        <p:spPr>
          <a:xfrm>
            <a:off x="439500" y="573575"/>
            <a:ext cx="4770000" cy="500100"/>
          </a:xfrm>
          <a:prstGeom prst="rect">
            <a:avLst/>
          </a:prstGeom>
        </p:spPr>
        <p:txBody>
          <a:bodyPr anchorCtr="0" anchor="ctr" bIns="45700" lIns="91425" spcFirstLastPara="1" rIns="91425" wrap="square" tIns="45700">
            <a:noAutofit/>
          </a:bodyPr>
          <a:lstStyle/>
          <a:p>
            <a:pPr indent="0" lvl="0" marL="0" rtl="0" algn="l">
              <a:spcBef>
                <a:spcPts val="750"/>
              </a:spcBef>
              <a:spcAft>
                <a:spcPts val="0"/>
              </a:spcAft>
              <a:buNone/>
            </a:pPr>
            <a:r>
              <a:rPr lang="es-ES" sz="2500"/>
              <a:t> Cross Sectional Analysis: Setup</a:t>
            </a:r>
            <a:endParaRPr sz="2500"/>
          </a:p>
        </p:txBody>
      </p:sp>
      <p:sp>
        <p:nvSpPr>
          <p:cNvPr id="1811" name="Google Shape;1811;g2d05070e28f_0_499"/>
          <p:cNvSpPr txBox="1"/>
          <p:nvPr/>
        </p:nvSpPr>
        <p:spPr>
          <a:xfrm>
            <a:off x="672300" y="1073675"/>
            <a:ext cx="4304400" cy="364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800">
                <a:solidFill>
                  <a:srgbClr val="695D46"/>
                </a:solidFill>
                <a:latin typeface="Comic Sans MS"/>
                <a:ea typeface="Comic Sans MS"/>
                <a:cs typeface="Comic Sans MS"/>
                <a:sym typeface="Comic Sans MS"/>
              </a:rPr>
              <a:t>Independent Variables:</a:t>
            </a:r>
            <a:endParaRPr sz="1800">
              <a:solidFill>
                <a:srgbClr val="695D46"/>
              </a:solidFill>
              <a:latin typeface="Comic Sans MS"/>
              <a:ea typeface="Comic Sans MS"/>
              <a:cs typeface="Comic Sans MS"/>
              <a:sym typeface="Comic Sans MS"/>
            </a:endParaRPr>
          </a:p>
          <a:p>
            <a:pPr indent="-314325" lvl="0" marL="457200" rtl="0" algn="l">
              <a:lnSpc>
                <a:spcPct val="115000"/>
              </a:lnSpc>
              <a:spcBef>
                <a:spcPts val="1200"/>
              </a:spcBef>
              <a:spcAft>
                <a:spcPts val="0"/>
              </a:spcAft>
              <a:buClr>
                <a:schemeClr val="dk1"/>
              </a:buClr>
              <a:buSzPts val="1350"/>
              <a:buFont typeface="Comic Sans MS"/>
              <a:buChar char="●"/>
            </a:pPr>
            <a:r>
              <a:rPr lang="es-ES" sz="1350">
                <a:solidFill>
                  <a:schemeClr val="dk1"/>
                </a:solidFill>
                <a:latin typeface="Comic Sans MS"/>
                <a:ea typeface="Comic Sans MS"/>
                <a:cs typeface="Comic Sans MS"/>
                <a:sym typeface="Comic Sans MS"/>
              </a:rPr>
              <a:t>Cement (kg in a m^3 mixture)</a:t>
            </a:r>
            <a:endParaRPr sz="1350">
              <a:solidFill>
                <a:schemeClr val="dk1"/>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chemeClr val="dk1"/>
              </a:buClr>
              <a:buSzPts val="1350"/>
              <a:buFont typeface="Comic Sans MS"/>
              <a:buChar char="●"/>
            </a:pPr>
            <a:r>
              <a:rPr lang="es-ES" sz="1350">
                <a:solidFill>
                  <a:schemeClr val="dk1"/>
                </a:solidFill>
                <a:latin typeface="Comic Sans MS"/>
                <a:ea typeface="Comic Sans MS"/>
                <a:cs typeface="Comic Sans MS"/>
                <a:sym typeface="Comic Sans MS"/>
              </a:rPr>
              <a:t>Blast Furnace Slag (kg in a m^3 mixture)</a:t>
            </a:r>
            <a:endParaRPr sz="1350">
              <a:solidFill>
                <a:schemeClr val="dk1"/>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chemeClr val="dk1"/>
              </a:buClr>
              <a:buSzPts val="1350"/>
              <a:buFont typeface="Comic Sans MS"/>
              <a:buChar char="●"/>
            </a:pPr>
            <a:r>
              <a:rPr lang="es-ES" sz="1350">
                <a:solidFill>
                  <a:schemeClr val="dk1"/>
                </a:solidFill>
                <a:latin typeface="Comic Sans MS"/>
                <a:ea typeface="Comic Sans MS"/>
                <a:cs typeface="Comic Sans MS"/>
                <a:sym typeface="Comic Sans MS"/>
              </a:rPr>
              <a:t>Fly Ash (kg in a m^3 mixture)</a:t>
            </a:r>
            <a:endParaRPr sz="1350">
              <a:solidFill>
                <a:schemeClr val="dk1"/>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chemeClr val="dk1"/>
              </a:buClr>
              <a:buSzPts val="1350"/>
              <a:buFont typeface="Comic Sans MS"/>
              <a:buChar char="●"/>
            </a:pPr>
            <a:r>
              <a:rPr lang="es-ES" sz="1350">
                <a:solidFill>
                  <a:schemeClr val="dk1"/>
                </a:solidFill>
                <a:latin typeface="Comic Sans MS"/>
                <a:ea typeface="Comic Sans MS"/>
                <a:cs typeface="Comic Sans MS"/>
                <a:sym typeface="Comic Sans MS"/>
              </a:rPr>
              <a:t>Water (kg in a m^3 mixture)</a:t>
            </a:r>
            <a:endParaRPr sz="1350">
              <a:solidFill>
                <a:schemeClr val="dk1"/>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chemeClr val="dk1"/>
              </a:buClr>
              <a:buSzPts val="1350"/>
              <a:buFont typeface="Comic Sans MS"/>
              <a:buChar char="●"/>
            </a:pPr>
            <a:r>
              <a:rPr lang="es-ES" sz="1350">
                <a:solidFill>
                  <a:schemeClr val="dk1"/>
                </a:solidFill>
                <a:latin typeface="Comic Sans MS"/>
                <a:ea typeface="Comic Sans MS"/>
                <a:cs typeface="Comic Sans MS"/>
                <a:sym typeface="Comic Sans MS"/>
              </a:rPr>
              <a:t>Coarse Aggregate (kg in a m^3 mixture)</a:t>
            </a:r>
            <a:endParaRPr sz="1350">
              <a:solidFill>
                <a:schemeClr val="dk1"/>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rgbClr val="695D46"/>
              </a:buClr>
              <a:buSzPts val="1350"/>
              <a:buFont typeface="Comic Sans MS"/>
              <a:buChar char="●"/>
            </a:pPr>
            <a:r>
              <a:rPr lang="es-ES" sz="1350">
                <a:solidFill>
                  <a:srgbClr val="695D46"/>
                </a:solidFill>
                <a:latin typeface="Comic Sans MS"/>
                <a:ea typeface="Comic Sans MS"/>
                <a:cs typeface="Comic Sans MS"/>
                <a:sym typeface="Comic Sans MS"/>
              </a:rPr>
              <a:t>Superplasticizer (kg in a m^3 mixture)</a:t>
            </a:r>
            <a:endParaRPr sz="1350">
              <a:solidFill>
                <a:srgbClr val="695D46"/>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rgbClr val="695D46"/>
              </a:buClr>
              <a:buSzPts val="1350"/>
              <a:buFont typeface="Comic Sans MS"/>
              <a:buChar char="●"/>
            </a:pPr>
            <a:r>
              <a:rPr lang="es-ES" sz="1350">
                <a:solidFill>
                  <a:srgbClr val="695D46"/>
                </a:solidFill>
                <a:latin typeface="Comic Sans MS"/>
                <a:ea typeface="Comic Sans MS"/>
                <a:cs typeface="Comic Sans MS"/>
                <a:sym typeface="Comic Sans MS"/>
              </a:rPr>
              <a:t>Fine Aggregate (kg in a m^3 mixture)</a:t>
            </a:r>
            <a:endParaRPr sz="1350">
              <a:solidFill>
                <a:srgbClr val="695D46"/>
              </a:solidFill>
              <a:latin typeface="Comic Sans MS"/>
              <a:ea typeface="Comic Sans MS"/>
              <a:cs typeface="Comic Sans MS"/>
              <a:sym typeface="Comic Sans MS"/>
            </a:endParaRPr>
          </a:p>
          <a:p>
            <a:pPr indent="-314325" lvl="0" marL="457200" rtl="0" algn="l">
              <a:lnSpc>
                <a:spcPct val="115000"/>
              </a:lnSpc>
              <a:spcBef>
                <a:spcPts val="0"/>
              </a:spcBef>
              <a:spcAft>
                <a:spcPts val="0"/>
              </a:spcAft>
              <a:buClr>
                <a:srgbClr val="695D46"/>
              </a:buClr>
              <a:buSzPts val="1350"/>
              <a:buFont typeface="Comic Sans MS"/>
              <a:buChar char="●"/>
            </a:pPr>
            <a:r>
              <a:rPr lang="es-ES" sz="1350">
                <a:solidFill>
                  <a:srgbClr val="695D46"/>
                </a:solidFill>
                <a:latin typeface="Comic Sans MS"/>
                <a:ea typeface="Comic Sans MS"/>
                <a:cs typeface="Comic Sans MS"/>
                <a:sym typeface="Comic Sans MS"/>
              </a:rPr>
              <a:t>Age (day)</a:t>
            </a:r>
            <a:endParaRPr sz="1350">
              <a:solidFill>
                <a:srgbClr val="695D46"/>
              </a:solidFill>
              <a:latin typeface="Comic Sans MS"/>
              <a:ea typeface="Comic Sans MS"/>
              <a:cs typeface="Comic Sans MS"/>
              <a:sym typeface="Comic Sans MS"/>
            </a:endParaRPr>
          </a:p>
          <a:p>
            <a:pPr indent="0" lvl="0" marL="0" rtl="0" algn="l">
              <a:lnSpc>
                <a:spcPct val="115000"/>
              </a:lnSpc>
              <a:spcBef>
                <a:spcPts val="1200"/>
              </a:spcBef>
              <a:spcAft>
                <a:spcPts val="0"/>
              </a:spcAft>
              <a:buNone/>
            </a:pPr>
            <a:r>
              <a:rPr lang="es-ES" sz="1800">
                <a:solidFill>
                  <a:srgbClr val="695D46"/>
                </a:solidFill>
                <a:latin typeface="Comic Sans MS"/>
                <a:ea typeface="Comic Sans MS"/>
                <a:cs typeface="Comic Sans MS"/>
                <a:sym typeface="Comic Sans MS"/>
              </a:rPr>
              <a:t>Dependent Variable:</a:t>
            </a:r>
            <a:endParaRPr sz="1800">
              <a:solidFill>
                <a:srgbClr val="695D46"/>
              </a:solidFill>
              <a:latin typeface="Comic Sans MS"/>
              <a:ea typeface="Comic Sans MS"/>
              <a:cs typeface="Comic Sans MS"/>
              <a:sym typeface="Comic Sans MS"/>
            </a:endParaRPr>
          </a:p>
          <a:p>
            <a:pPr indent="-314325" lvl="0" marL="457200" rtl="0" algn="l">
              <a:lnSpc>
                <a:spcPct val="115000"/>
              </a:lnSpc>
              <a:spcBef>
                <a:spcPts val="1200"/>
              </a:spcBef>
              <a:spcAft>
                <a:spcPts val="0"/>
              </a:spcAft>
              <a:buClr>
                <a:srgbClr val="695D46"/>
              </a:buClr>
              <a:buSzPts val="1350"/>
              <a:buFont typeface="Comic Sans MS"/>
              <a:buChar char="●"/>
            </a:pPr>
            <a:r>
              <a:rPr lang="es-ES" sz="1350">
                <a:solidFill>
                  <a:srgbClr val="695D46"/>
                </a:solidFill>
                <a:latin typeface="Comic Sans MS"/>
                <a:ea typeface="Comic Sans MS"/>
                <a:cs typeface="Comic Sans MS"/>
                <a:sym typeface="Comic Sans MS"/>
              </a:rPr>
              <a:t>Concrete compressive strength (MPa, megapascals)</a:t>
            </a:r>
            <a:endParaRPr sz="1500">
              <a:solidFill>
                <a:schemeClr val="dk1"/>
              </a:solidFill>
              <a:latin typeface="Comic Sans MS"/>
              <a:ea typeface="Comic Sans MS"/>
              <a:cs typeface="Comic Sans MS"/>
              <a:sym typeface="Comic Sans MS"/>
            </a:endParaRPr>
          </a:p>
        </p:txBody>
      </p:sp>
      <p:sp>
        <p:nvSpPr>
          <p:cNvPr id="1812" name="Google Shape;1812;g2d05070e28f_0_499"/>
          <p:cNvSpPr txBox="1"/>
          <p:nvPr/>
        </p:nvSpPr>
        <p:spPr>
          <a:xfrm>
            <a:off x="5132275" y="804750"/>
            <a:ext cx="30000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ES" sz="2000">
                <a:solidFill>
                  <a:srgbClr val="695D46"/>
                </a:solidFill>
                <a:latin typeface="Comic Sans MS"/>
                <a:ea typeface="Comic Sans MS"/>
                <a:cs typeface="Comic Sans MS"/>
                <a:sym typeface="Comic Sans MS"/>
              </a:rPr>
              <a:t>Things that we want to figure out through data analysis…</a:t>
            </a:r>
            <a:endParaRPr sz="2000">
              <a:solidFill>
                <a:srgbClr val="695D46"/>
              </a:solidFill>
              <a:latin typeface="Comic Sans MS"/>
              <a:ea typeface="Comic Sans MS"/>
              <a:cs typeface="Comic Sans MS"/>
              <a:sym typeface="Comic Sans MS"/>
            </a:endParaRPr>
          </a:p>
        </p:txBody>
      </p:sp>
      <p:sp>
        <p:nvSpPr>
          <p:cNvPr id="1813" name="Google Shape;1813;g2d05070e28f_0_499"/>
          <p:cNvSpPr txBox="1"/>
          <p:nvPr/>
        </p:nvSpPr>
        <p:spPr>
          <a:xfrm>
            <a:off x="5209500" y="2151000"/>
            <a:ext cx="3000000" cy="23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ES" sz="2500">
                <a:solidFill>
                  <a:srgbClr val="695D46"/>
                </a:solidFill>
                <a:latin typeface="Comic Sans MS"/>
                <a:ea typeface="Comic Sans MS"/>
                <a:cs typeface="Comic Sans MS"/>
                <a:sym typeface="Comic Sans MS"/>
              </a:rPr>
              <a:t>Which factors influence the concrete compressive strength?</a:t>
            </a:r>
            <a:endParaRPr sz="2500">
              <a:solidFill>
                <a:srgbClr val="695D46"/>
              </a:solidFill>
              <a:latin typeface="Comic Sans MS"/>
              <a:ea typeface="Comic Sans MS"/>
              <a:cs typeface="Comic Sans MS"/>
              <a:sym typeface="Comic Sans MS"/>
            </a:endParaRPr>
          </a:p>
        </p:txBody>
      </p:sp>
      <p:sp>
        <p:nvSpPr>
          <p:cNvPr id="1814" name="Google Shape;1814;g2d05070e28f_0_499"/>
          <p:cNvSpPr/>
          <p:nvPr/>
        </p:nvSpPr>
        <p:spPr>
          <a:xfrm>
            <a:off x="4976690" y="573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15" name="Google Shape;1815;g2d05070e28f_0_499"/>
          <p:cNvSpPr/>
          <p:nvPr/>
        </p:nvSpPr>
        <p:spPr>
          <a:xfrm>
            <a:off x="7652229" y="200534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816" name="Google Shape;1816;g2d05070e28f_0_499"/>
          <p:cNvGrpSpPr/>
          <p:nvPr/>
        </p:nvGrpSpPr>
        <p:grpSpPr>
          <a:xfrm rot="-900155">
            <a:off x="4955103" y="1544573"/>
            <a:ext cx="349939" cy="908319"/>
            <a:chOff x="505070" y="2338768"/>
            <a:chExt cx="2044833" cy="2252253"/>
          </a:xfrm>
        </p:grpSpPr>
        <p:sp>
          <p:nvSpPr>
            <p:cNvPr id="1817" name="Google Shape;1817;g2d05070e28f_0_499"/>
            <p:cNvSpPr/>
            <p:nvPr/>
          </p:nvSpPr>
          <p:spPr>
            <a:xfrm rot="-1799630">
              <a:off x="882796" y="2536715"/>
              <a:ext cx="1289380" cy="1856358"/>
            </a:xfrm>
            <a:custGeom>
              <a:rect b="b" l="l" r="r" t="t"/>
              <a:pathLst>
                <a:path extrusionOk="0" h="152967" w="106277">
                  <a:moveTo>
                    <a:pt x="78627" y="0"/>
                  </a:moveTo>
                  <a:cubicBezTo>
                    <a:pt x="59385" y="0"/>
                    <a:pt x="28370" y="6046"/>
                    <a:pt x="16178" y="42487"/>
                  </a:cubicBezTo>
                  <a:cubicBezTo>
                    <a:pt x="0" y="90755"/>
                    <a:pt x="33524" y="124246"/>
                    <a:pt x="57141" y="135320"/>
                  </a:cubicBezTo>
                  <a:lnTo>
                    <a:pt x="36159" y="140424"/>
                  </a:lnTo>
                  <a:lnTo>
                    <a:pt x="88697" y="152966"/>
                  </a:lnTo>
                  <a:lnTo>
                    <a:pt x="65747" y="103765"/>
                  </a:lnTo>
                  <a:lnTo>
                    <a:pt x="65147" y="128916"/>
                  </a:lnTo>
                  <a:cubicBezTo>
                    <a:pt x="48735" y="119376"/>
                    <a:pt x="37093" y="100362"/>
                    <a:pt x="37227" y="78780"/>
                  </a:cubicBezTo>
                  <a:cubicBezTo>
                    <a:pt x="37393" y="47859"/>
                    <a:pt x="57709" y="22405"/>
                    <a:pt x="85985" y="22405"/>
                  </a:cubicBezTo>
                  <a:cubicBezTo>
                    <a:pt x="86077" y="22405"/>
                    <a:pt x="86169" y="22406"/>
                    <a:pt x="86262" y="22406"/>
                  </a:cubicBezTo>
                  <a:cubicBezTo>
                    <a:pt x="93367" y="22440"/>
                    <a:pt x="100138" y="24041"/>
                    <a:pt x="106276" y="26943"/>
                  </a:cubicBezTo>
                  <a:cubicBezTo>
                    <a:pt x="106276" y="26943"/>
                    <a:pt x="96093" y="12506"/>
                    <a:pt x="76293" y="12506"/>
                  </a:cubicBezTo>
                  <a:cubicBezTo>
                    <a:pt x="73571" y="12506"/>
                    <a:pt x="70666" y="12779"/>
                    <a:pt x="67582" y="13400"/>
                  </a:cubicBezTo>
                  <a:cubicBezTo>
                    <a:pt x="67582" y="13400"/>
                    <a:pt x="78823" y="4393"/>
                    <a:pt x="94835" y="1491"/>
                  </a:cubicBezTo>
                  <a:cubicBezTo>
                    <a:pt x="94835" y="1491"/>
                    <a:pt x="88183" y="0"/>
                    <a:pt x="78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18" name="Google Shape;1818;g2d05070e28f_0_499"/>
            <p:cNvSpPr/>
            <p:nvPr/>
          </p:nvSpPr>
          <p:spPr>
            <a:xfrm rot="-1799630">
              <a:off x="1154297" y="2792209"/>
              <a:ext cx="488894" cy="1428660"/>
            </a:xfrm>
            <a:custGeom>
              <a:rect b="b" l="l" r="r" t="t"/>
              <a:pathLst>
                <a:path extrusionOk="0" h="117724" w="40297">
                  <a:moveTo>
                    <a:pt x="34024" y="0"/>
                  </a:moveTo>
                  <a:cubicBezTo>
                    <a:pt x="33968" y="0"/>
                    <a:pt x="33912" y="13"/>
                    <a:pt x="33858" y="40"/>
                  </a:cubicBezTo>
                  <a:cubicBezTo>
                    <a:pt x="31156" y="1407"/>
                    <a:pt x="28654" y="3075"/>
                    <a:pt x="26286" y="4910"/>
                  </a:cubicBezTo>
                  <a:cubicBezTo>
                    <a:pt x="23918" y="6744"/>
                    <a:pt x="21683" y="8712"/>
                    <a:pt x="19581" y="10881"/>
                  </a:cubicBezTo>
                  <a:cubicBezTo>
                    <a:pt x="6672" y="23723"/>
                    <a:pt x="401" y="41970"/>
                    <a:pt x="2169" y="60049"/>
                  </a:cubicBezTo>
                  <a:cubicBezTo>
                    <a:pt x="3637" y="75727"/>
                    <a:pt x="9974" y="90838"/>
                    <a:pt x="20782" y="102380"/>
                  </a:cubicBezTo>
                  <a:cubicBezTo>
                    <a:pt x="21616" y="103347"/>
                    <a:pt x="22984" y="104681"/>
                    <a:pt x="23884" y="105582"/>
                  </a:cubicBezTo>
                  <a:cubicBezTo>
                    <a:pt x="25385" y="107050"/>
                    <a:pt x="27287" y="108751"/>
                    <a:pt x="28888" y="110085"/>
                  </a:cubicBezTo>
                  <a:cubicBezTo>
                    <a:pt x="32357" y="112887"/>
                    <a:pt x="36026" y="115522"/>
                    <a:pt x="39929" y="117690"/>
                  </a:cubicBezTo>
                  <a:cubicBezTo>
                    <a:pt x="39962" y="117713"/>
                    <a:pt x="40003" y="117724"/>
                    <a:pt x="40044" y="117724"/>
                  </a:cubicBezTo>
                  <a:cubicBezTo>
                    <a:pt x="40126" y="117724"/>
                    <a:pt x="40207" y="117679"/>
                    <a:pt x="40229" y="117590"/>
                  </a:cubicBezTo>
                  <a:cubicBezTo>
                    <a:pt x="40296" y="117490"/>
                    <a:pt x="40263" y="117357"/>
                    <a:pt x="40163" y="117290"/>
                  </a:cubicBezTo>
                  <a:cubicBezTo>
                    <a:pt x="36293" y="115089"/>
                    <a:pt x="32691" y="112453"/>
                    <a:pt x="29288" y="109618"/>
                  </a:cubicBezTo>
                  <a:cubicBezTo>
                    <a:pt x="27687" y="108284"/>
                    <a:pt x="25819" y="106549"/>
                    <a:pt x="24351" y="105148"/>
                  </a:cubicBezTo>
                  <a:cubicBezTo>
                    <a:pt x="23451" y="104214"/>
                    <a:pt x="22083" y="102880"/>
                    <a:pt x="21282" y="101913"/>
                  </a:cubicBezTo>
                  <a:cubicBezTo>
                    <a:pt x="6739" y="86168"/>
                    <a:pt x="1" y="63418"/>
                    <a:pt x="3837" y="42337"/>
                  </a:cubicBezTo>
                  <a:cubicBezTo>
                    <a:pt x="7072" y="24991"/>
                    <a:pt x="18747" y="9179"/>
                    <a:pt x="34225" y="807"/>
                  </a:cubicBezTo>
                  <a:cubicBezTo>
                    <a:pt x="34425" y="707"/>
                    <a:pt x="34525" y="440"/>
                    <a:pt x="34425" y="240"/>
                  </a:cubicBezTo>
                  <a:cubicBezTo>
                    <a:pt x="34327" y="93"/>
                    <a:pt x="34176" y="0"/>
                    <a:pt x="34024" y="0"/>
                  </a:cubicBezTo>
                  <a:close/>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g2da582f3108_1_0"/>
          <p:cNvSpPr txBox="1"/>
          <p:nvPr>
            <p:ph type="title"/>
          </p:nvPr>
        </p:nvSpPr>
        <p:spPr>
          <a:xfrm>
            <a:off x="1085150" y="1801450"/>
            <a:ext cx="3002700" cy="107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s-ES">
                <a:solidFill>
                  <a:schemeClr val="accent3"/>
                </a:solidFill>
              </a:rPr>
              <a:t>3. </a:t>
            </a:r>
            <a:r>
              <a:rPr lang="es-ES">
                <a:solidFill>
                  <a:schemeClr val="dk1"/>
                </a:solidFill>
              </a:rPr>
              <a:t>Linearity - </a:t>
            </a:r>
            <a:r>
              <a:rPr lang="es-ES" sz="3700"/>
              <a:t>Observed Vs. Fitted Plot</a:t>
            </a:r>
            <a:endParaRPr sz="3700"/>
          </a:p>
        </p:txBody>
      </p:sp>
      <p:sp>
        <p:nvSpPr>
          <p:cNvPr id="2527" name="Google Shape;2527;g2da582f3108_1_0"/>
          <p:cNvSpPr txBox="1"/>
          <p:nvPr>
            <p:ph idx="1" type="body"/>
          </p:nvPr>
        </p:nvSpPr>
        <p:spPr>
          <a:xfrm>
            <a:off x="935146" y="2995105"/>
            <a:ext cx="3302700" cy="1139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s-ES" sz="1600">
                <a:solidFill>
                  <a:srgbClr val="695D46"/>
                </a:solidFill>
                <a:latin typeface="Comic Sans MS"/>
                <a:ea typeface="Comic Sans MS"/>
                <a:cs typeface="Comic Sans MS"/>
                <a:sym typeface="Comic Sans MS"/>
              </a:rPr>
              <a:t>Points are pretty scattered from the 45-degrees line, which suggest the model is not a good fit </a:t>
            </a:r>
            <a:endParaRPr b="1" sz="1600">
              <a:solidFill>
                <a:srgbClr val="695D46"/>
              </a:solidFill>
              <a:latin typeface="Comic Sans MS"/>
              <a:ea typeface="Comic Sans MS"/>
              <a:cs typeface="Comic Sans MS"/>
              <a:sym typeface="Comic Sans MS"/>
            </a:endParaRPr>
          </a:p>
        </p:txBody>
      </p:sp>
      <p:pic>
        <p:nvPicPr>
          <p:cNvPr id="2528" name="Google Shape;2528;g2da582f3108_1_0"/>
          <p:cNvPicPr preferRelativeResize="0"/>
          <p:nvPr/>
        </p:nvPicPr>
        <p:blipFill rotWithShape="1">
          <a:blip r:embed="rId3">
            <a:alphaModFix/>
          </a:blip>
          <a:srcRect b="0" l="0" r="0" t="0"/>
          <a:stretch/>
        </p:blipFill>
        <p:spPr>
          <a:xfrm>
            <a:off x="770790" y="1323306"/>
            <a:ext cx="358184" cy="358184"/>
          </a:xfrm>
          <a:prstGeom prst="rect">
            <a:avLst/>
          </a:prstGeom>
          <a:noFill/>
          <a:ln>
            <a:noFill/>
          </a:ln>
        </p:spPr>
      </p:pic>
      <p:sp>
        <p:nvSpPr>
          <p:cNvPr id="2529" name="Google Shape;2529;g2da582f3108_1_0"/>
          <p:cNvSpPr/>
          <p:nvPr/>
        </p:nvSpPr>
        <p:spPr>
          <a:xfrm>
            <a:off x="3177796" y="11133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30" name="Google Shape;2530;g2da582f3108_1_0"/>
          <p:cNvSpPr/>
          <p:nvPr/>
        </p:nvSpPr>
        <p:spPr>
          <a:xfrm>
            <a:off x="4037239" y="20045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531" name="Google Shape;2531;g2da582f3108_1_0"/>
          <p:cNvPicPr preferRelativeResize="0"/>
          <p:nvPr/>
        </p:nvPicPr>
        <p:blipFill>
          <a:blip r:embed="rId4">
            <a:alphaModFix/>
          </a:blip>
          <a:stretch>
            <a:fillRect/>
          </a:stretch>
        </p:blipFill>
        <p:spPr>
          <a:xfrm>
            <a:off x="4557225" y="1113375"/>
            <a:ext cx="3857406" cy="302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1000"/>
                                        <p:tgtEl>
                                          <p:spTgt spid="2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grpSp>
        <p:nvGrpSpPr>
          <p:cNvPr id="2536" name="Google Shape;2536;g2d024d6cf77_2_643"/>
          <p:cNvGrpSpPr/>
          <p:nvPr/>
        </p:nvGrpSpPr>
        <p:grpSpPr>
          <a:xfrm>
            <a:off x="6423102" y="1144417"/>
            <a:ext cx="339253" cy="339253"/>
            <a:chOff x="1492675" y="4992125"/>
            <a:chExt cx="481825" cy="481825"/>
          </a:xfrm>
        </p:grpSpPr>
        <p:sp>
          <p:nvSpPr>
            <p:cNvPr id="2537" name="Google Shape;2537;g2d024d6cf77_2_6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38" name="Google Shape;2538;g2d024d6cf77_2_6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539" name="Google Shape;2539;g2d024d6cf77_2_643"/>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540" name="Google Shape;2540;g2d024d6cf77_2_643"/>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541" name="Google Shape;2541;g2d024d6cf77_2_643"/>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542" name="Google Shape;2542;g2d024d6cf77_2_643"/>
          <p:cNvGrpSpPr/>
          <p:nvPr/>
        </p:nvGrpSpPr>
        <p:grpSpPr>
          <a:xfrm>
            <a:off x="6423102" y="1677817"/>
            <a:ext cx="339253" cy="339253"/>
            <a:chOff x="1492675" y="4992125"/>
            <a:chExt cx="481825" cy="481825"/>
          </a:xfrm>
        </p:grpSpPr>
        <p:sp>
          <p:nvSpPr>
            <p:cNvPr id="2543" name="Google Shape;2543;g2d024d6cf77_2_6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44" name="Google Shape;2544;g2d024d6cf77_2_6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545" name="Google Shape;2545;g2d024d6cf77_2_643"/>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b="1" lang="es-ES" sz="3500">
                <a:solidFill>
                  <a:schemeClr val="accent4"/>
                </a:solidFill>
              </a:rPr>
              <a:t>Homoscedasticity</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546" name="Google Shape;2546;g2d024d6cf77_2_643"/>
          <p:cNvGrpSpPr/>
          <p:nvPr/>
        </p:nvGrpSpPr>
        <p:grpSpPr>
          <a:xfrm>
            <a:off x="6423098" y="2211217"/>
            <a:ext cx="339253" cy="339253"/>
            <a:chOff x="2085525" y="4992125"/>
            <a:chExt cx="481825" cy="481825"/>
          </a:xfrm>
        </p:grpSpPr>
        <p:sp>
          <p:nvSpPr>
            <p:cNvPr id="2547" name="Google Shape;2547;g2d024d6cf77_2_6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48" name="Google Shape;2548;g2d024d6cf77_2_6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pic>
        <p:nvPicPr>
          <p:cNvPr id="2553" name="Google Shape;2553;g2d024d6cf77_2_416"/>
          <p:cNvPicPr preferRelativeResize="0"/>
          <p:nvPr/>
        </p:nvPicPr>
        <p:blipFill>
          <a:blip r:embed="rId3">
            <a:alphaModFix/>
          </a:blip>
          <a:stretch>
            <a:fillRect/>
          </a:stretch>
        </p:blipFill>
        <p:spPr>
          <a:xfrm>
            <a:off x="810750" y="1848149"/>
            <a:ext cx="3247117" cy="2435338"/>
          </a:xfrm>
          <a:prstGeom prst="rect">
            <a:avLst/>
          </a:prstGeom>
          <a:noFill/>
          <a:ln>
            <a:noFill/>
          </a:ln>
        </p:spPr>
      </p:pic>
      <p:sp>
        <p:nvSpPr>
          <p:cNvPr id="2554" name="Google Shape;2554;g2d024d6cf77_2_416"/>
          <p:cNvSpPr txBox="1"/>
          <p:nvPr>
            <p:ph type="title"/>
          </p:nvPr>
        </p:nvSpPr>
        <p:spPr>
          <a:xfrm>
            <a:off x="810750" y="551425"/>
            <a:ext cx="7522500" cy="1102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500"/>
              <a:buFont typeface="Pacifico"/>
              <a:buNone/>
            </a:pPr>
            <a:r>
              <a:rPr lang="es-ES">
                <a:solidFill>
                  <a:schemeClr val="accent3"/>
                </a:solidFill>
              </a:rPr>
              <a:t>4</a:t>
            </a:r>
            <a:r>
              <a:rPr lang="es-ES">
                <a:solidFill>
                  <a:schemeClr val="accent3"/>
                </a:solidFill>
              </a:rPr>
              <a:t>. </a:t>
            </a:r>
            <a:r>
              <a:rPr lang="es-ES">
                <a:solidFill>
                  <a:schemeClr val="dk1"/>
                </a:solidFill>
              </a:rPr>
              <a:t>Homoscedasticity - </a:t>
            </a:r>
            <a:r>
              <a:rPr lang="es-ES"/>
              <a:t>Residual plots &amp; Breusch-Pagan Test</a:t>
            </a:r>
            <a:endParaRPr/>
          </a:p>
        </p:txBody>
      </p:sp>
      <p:pic>
        <p:nvPicPr>
          <p:cNvPr id="2555" name="Google Shape;2555;g2d024d6cf77_2_416"/>
          <p:cNvPicPr preferRelativeResize="0"/>
          <p:nvPr/>
        </p:nvPicPr>
        <p:blipFill rotWithShape="1">
          <a:blip r:embed="rId4">
            <a:alphaModFix/>
          </a:blip>
          <a:srcRect b="0" l="0" r="0" t="0"/>
          <a:stretch/>
        </p:blipFill>
        <p:spPr>
          <a:xfrm>
            <a:off x="3551917" y="3996449"/>
            <a:ext cx="195958" cy="299149"/>
          </a:xfrm>
          <a:prstGeom prst="rect">
            <a:avLst/>
          </a:prstGeom>
          <a:noFill/>
          <a:ln>
            <a:noFill/>
          </a:ln>
        </p:spPr>
      </p:pic>
      <p:pic>
        <p:nvPicPr>
          <p:cNvPr id="2556" name="Google Shape;2556;g2d024d6cf77_2_416"/>
          <p:cNvPicPr preferRelativeResize="0"/>
          <p:nvPr/>
        </p:nvPicPr>
        <p:blipFill rotWithShape="1">
          <a:blip r:embed="rId5">
            <a:alphaModFix/>
          </a:blip>
          <a:srcRect b="0" l="0" r="0" t="0"/>
          <a:stretch/>
        </p:blipFill>
        <p:spPr>
          <a:xfrm>
            <a:off x="7223864" y="1848155"/>
            <a:ext cx="237607" cy="335410"/>
          </a:xfrm>
          <a:prstGeom prst="rect">
            <a:avLst/>
          </a:prstGeom>
          <a:noFill/>
          <a:ln>
            <a:noFill/>
          </a:ln>
        </p:spPr>
      </p:pic>
      <p:pic>
        <p:nvPicPr>
          <p:cNvPr id="2557" name="Google Shape;2557;g2d024d6cf77_2_416"/>
          <p:cNvPicPr preferRelativeResize="0"/>
          <p:nvPr/>
        </p:nvPicPr>
        <p:blipFill rotWithShape="1">
          <a:blip r:embed="rId6">
            <a:alphaModFix/>
          </a:blip>
          <a:srcRect b="0" l="0" r="0" t="0"/>
          <a:stretch/>
        </p:blipFill>
        <p:spPr>
          <a:xfrm>
            <a:off x="1049222" y="1828775"/>
            <a:ext cx="195958" cy="299149"/>
          </a:xfrm>
          <a:prstGeom prst="rect">
            <a:avLst/>
          </a:prstGeom>
          <a:noFill/>
          <a:ln>
            <a:noFill/>
          </a:ln>
        </p:spPr>
      </p:pic>
      <p:sp>
        <p:nvSpPr>
          <p:cNvPr id="2558" name="Google Shape;2558;g2d024d6cf77_2_416"/>
          <p:cNvSpPr/>
          <p:nvPr/>
        </p:nvSpPr>
        <p:spPr>
          <a:xfrm>
            <a:off x="7707160" y="3276094"/>
            <a:ext cx="143400" cy="1500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2559" name="Google Shape;2559;g2d024d6cf77_2_416"/>
          <p:cNvGrpSpPr/>
          <p:nvPr/>
        </p:nvGrpSpPr>
        <p:grpSpPr>
          <a:xfrm>
            <a:off x="6697802" y="1132863"/>
            <a:ext cx="364223" cy="308482"/>
            <a:chOff x="7618542" y="1176140"/>
            <a:chExt cx="558025" cy="472625"/>
          </a:xfrm>
        </p:grpSpPr>
        <p:sp>
          <p:nvSpPr>
            <p:cNvPr id="2560" name="Google Shape;2560;g2d024d6cf77_2_416"/>
            <p:cNvSpPr/>
            <p:nvPr/>
          </p:nvSpPr>
          <p:spPr>
            <a:xfrm>
              <a:off x="7772716" y="1177978"/>
              <a:ext cx="193660" cy="372765"/>
            </a:xfrm>
            <a:custGeom>
              <a:rect b="b" l="l" r="r" t="t"/>
              <a:pathLst>
                <a:path extrusionOk="0" h="591690" w="307397">
                  <a:moveTo>
                    <a:pt x="98" y="526035"/>
                  </a:moveTo>
                  <a:cubicBezTo>
                    <a:pt x="860" y="500413"/>
                    <a:pt x="9242" y="476600"/>
                    <a:pt x="19529" y="453740"/>
                  </a:cubicBezTo>
                  <a:cubicBezTo>
                    <a:pt x="74202" y="332392"/>
                    <a:pt x="127637" y="210376"/>
                    <a:pt x="184692" y="90076"/>
                  </a:cubicBezTo>
                  <a:cubicBezTo>
                    <a:pt x="195170" y="68073"/>
                    <a:pt x="206790" y="46737"/>
                    <a:pt x="221935" y="27401"/>
                  </a:cubicBezTo>
                  <a:cubicBezTo>
                    <a:pt x="228126" y="19591"/>
                    <a:pt x="235365" y="12923"/>
                    <a:pt x="243652" y="7399"/>
                  </a:cubicBezTo>
                  <a:cubicBezTo>
                    <a:pt x="266512" y="-7841"/>
                    <a:pt x="293944" y="1303"/>
                    <a:pt x="302993" y="27115"/>
                  </a:cubicBezTo>
                  <a:cubicBezTo>
                    <a:pt x="310994" y="49785"/>
                    <a:pt x="306707" y="72359"/>
                    <a:pt x="301088" y="94552"/>
                  </a:cubicBezTo>
                  <a:cubicBezTo>
                    <a:pt x="287657" y="147892"/>
                    <a:pt x="265274" y="197994"/>
                    <a:pt x="244509" y="248667"/>
                  </a:cubicBezTo>
                  <a:cubicBezTo>
                    <a:pt x="208695" y="336011"/>
                    <a:pt x="169452" y="421736"/>
                    <a:pt x="130400" y="507652"/>
                  </a:cubicBezTo>
                  <a:cubicBezTo>
                    <a:pt x="117827" y="535369"/>
                    <a:pt x="103730" y="562706"/>
                    <a:pt x="76202" y="579375"/>
                  </a:cubicBezTo>
                  <a:cubicBezTo>
                    <a:pt x="70678" y="582709"/>
                    <a:pt x="64963" y="585947"/>
                    <a:pt x="59057" y="588328"/>
                  </a:cubicBezTo>
                  <a:cubicBezTo>
                    <a:pt x="37150" y="596901"/>
                    <a:pt x="17624" y="588805"/>
                    <a:pt x="8384" y="567183"/>
                  </a:cubicBezTo>
                  <a:cubicBezTo>
                    <a:pt x="2765" y="554134"/>
                    <a:pt x="-93" y="540418"/>
                    <a:pt x="2" y="5260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61" name="Google Shape;2561;g2d024d6cf77_2_416"/>
            <p:cNvSpPr/>
            <p:nvPr/>
          </p:nvSpPr>
          <p:spPr>
            <a:xfrm>
              <a:off x="7906344" y="1400629"/>
              <a:ext cx="270223" cy="248136"/>
            </a:xfrm>
            <a:custGeom>
              <a:rect b="b" l="l" r="r" t="t"/>
              <a:pathLst>
                <a:path extrusionOk="0" h="393866" w="428925">
                  <a:moveTo>
                    <a:pt x="43443" y="393772"/>
                  </a:moveTo>
                  <a:cubicBezTo>
                    <a:pt x="11820" y="393581"/>
                    <a:pt x="-4658" y="372626"/>
                    <a:pt x="1152" y="346718"/>
                  </a:cubicBezTo>
                  <a:cubicBezTo>
                    <a:pt x="6201" y="324144"/>
                    <a:pt x="20107" y="306427"/>
                    <a:pt x="34776" y="289378"/>
                  </a:cubicBezTo>
                  <a:cubicBezTo>
                    <a:pt x="71352" y="246801"/>
                    <a:pt x="114024" y="210415"/>
                    <a:pt x="154886" y="172220"/>
                  </a:cubicBezTo>
                  <a:cubicBezTo>
                    <a:pt x="193462" y="136120"/>
                    <a:pt x="232800" y="100878"/>
                    <a:pt x="271853" y="65350"/>
                  </a:cubicBezTo>
                  <a:cubicBezTo>
                    <a:pt x="299666" y="40013"/>
                    <a:pt x="328431" y="16201"/>
                    <a:pt x="365674" y="5723"/>
                  </a:cubicBezTo>
                  <a:cubicBezTo>
                    <a:pt x="375104" y="3056"/>
                    <a:pt x="384343" y="-182"/>
                    <a:pt x="394344" y="8"/>
                  </a:cubicBezTo>
                  <a:cubicBezTo>
                    <a:pt x="417014" y="294"/>
                    <a:pt x="432635" y="18391"/>
                    <a:pt x="428158" y="40585"/>
                  </a:cubicBezTo>
                  <a:cubicBezTo>
                    <a:pt x="421967" y="70779"/>
                    <a:pt x="407108" y="96782"/>
                    <a:pt x="386153" y="119166"/>
                  </a:cubicBezTo>
                  <a:cubicBezTo>
                    <a:pt x="352815" y="154694"/>
                    <a:pt x="314430" y="184793"/>
                    <a:pt x="278616" y="217559"/>
                  </a:cubicBezTo>
                  <a:cubicBezTo>
                    <a:pt x="245373" y="248039"/>
                    <a:pt x="211274" y="277567"/>
                    <a:pt x="177174" y="307094"/>
                  </a:cubicBezTo>
                  <a:cubicBezTo>
                    <a:pt x="147075" y="333193"/>
                    <a:pt x="116595" y="359005"/>
                    <a:pt x="82020" y="379198"/>
                  </a:cubicBezTo>
                  <a:cubicBezTo>
                    <a:pt x="68304" y="387199"/>
                    <a:pt x="54016" y="393581"/>
                    <a:pt x="43539" y="3938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62" name="Google Shape;2562;g2d024d6cf77_2_416"/>
            <p:cNvSpPr/>
            <p:nvPr/>
          </p:nvSpPr>
          <p:spPr>
            <a:xfrm>
              <a:off x="7618542" y="1176140"/>
              <a:ext cx="97371" cy="325571"/>
            </a:xfrm>
            <a:custGeom>
              <a:rect b="b" l="l" r="r" t="t"/>
              <a:pathLst>
                <a:path extrusionOk="0" h="516780" w="154557">
                  <a:moveTo>
                    <a:pt x="154557" y="70462"/>
                  </a:moveTo>
                  <a:cubicBezTo>
                    <a:pt x="152843" y="111229"/>
                    <a:pt x="147700" y="148948"/>
                    <a:pt x="142937" y="186572"/>
                  </a:cubicBezTo>
                  <a:cubicBezTo>
                    <a:pt x="135603" y="244293"/>
                    <a:pt x="127983" y="301920"/>
                    <a:pt x="120553" y="359546"/>
                  </a:cubicBezTo>
                  <a:cubicBezTo>
                    <a:pt x="114457" y="406980"/>
                    <a:pt x="96741" y="450605"/>
                    <a:pt x="76643" y="493372"/>
                  </a:cubicBezTo>
                  <a:cubicBezTo>
                    <a:pt x="74547" y="497754"/>
                    <a:pt x="71309" y="501754"/>
                    <a:pt x="67975" y="505278"/>
                  </a:cubicBezTo>
                  <a:cubicBezTo>
                    <a:pt x="50544" y="523281"/>
                    <a:pt x="26922" y="519756"/>
                    <a:pt x="15397" y="497468"/>
                  </a:cubicBezTo>
                  <a:cubicBezTo>
                    <a:pt x="7872" y="482895"/>
                    <a:pt x="8063" y="466512"/>
                    <a:pt x="5205" y="450891"/>
                  </a:cubicBezTo>
                  <a:cubicBezTo>
                    <a:pt x="-4605" y="396503"/>
                    <a:pt x="824" y="342687"/>
                    <a:pt x="10158" y="288870"/>
                  </a:cubicBezTo>
                  <a:cubicBezTo>
                    <a:pt x="20731" y="228196"/>
                    <a:pt x="27780" y="166950"/>
                    <a:pt x="39591" y="106562"/>
                  </a:cubicBezTo>
                  <a:cubicBezTo>
                    <a:pt x="44734" y="80463"/>
                    <a:pt x="50163" y="54270"/>
                    <a:pt x="62927" y="30552"/>
                  </a:cubicBezTo>
                  <a:cubicBezTo>
                    <a:pt x="74833" y="8550"/>
                    <a:pt x="93978" y="-2690"/>
                    <a:pt x="113409" y="549"/>
                  </a:cubicBezTo>
                  <a:cubicBezTo>
                    <a:pt x="133793" y="3978"/>
                    <a:pt x="149128" y="22075"/>
                    <a:pt x="152367" y="47031"/>
                  </a:cubicBezTo>
                  <a:cubicBezTo>
                    <a:pt x="153510" y="55698"/>
                    <a:pt x="153986" y="64461"/>
                    <a:pt x="154557" y="704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2563" name="Google Shape;2563;g2d024d6cf77_2_416"/>
          <p:cNvSpPr txBox="1"/>
          <p:nvPr/>
        </p:nvSpPr>
        <p:spPr>
          <a:xfrm>
            <a:off x="4610325" y="1776825"/>
            <a:ext cx="2613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H0: Homoscedasticity</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H1: Heteroscedasticity</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Statistic: 22.5356</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p-value: 0.000414</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p:txBody>
      </p:sp>
      <p:sp>
        <p:nvSpPr>
          <p:cNvPr id="2564" name="Google Shape;2564;g2d024d6cf77_2_416"/>
          <p:cNvSpPr/>
          <p:nvPr/>
        </p:nvSpPr>
        <p:spPr>
          <a:xfrm>
            <a:off x="4198375" y="3946379"/>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5" name="Google Shape;2565;g2d024d6cf77_2_416"/>
          <p:cNvSpPr txBox="1"/>
          <p:nvPr/>
        </p:nvSpPr>
        <p:spPr>
          <a:xfrm>
            <a:off x="4560083" y="3641185"/>
            <a:ext cx="2460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ES" sz="1500">
                <a:solidFill>
                  <a:schemeClr val="dk1"/>
                </a:solidFill>
                <a:latin typeface="Comic Sans MS"/>
                <a:ea typeface="Comic Sans MS"/>
                <a:cs typeface="Comic Sans MS"/>
                <a:sym typeface="Comic Sans MS"/>
              </a:rPr>
              <a:t>Strong evidence against Null hypothesis, suggest heteroscedasticity !!</a:t>
            </a:r>
            <a:endParaRPr i="1" sz="1500">
              <a:solidFill>
                <a:schemeClr val="dk1"/>
              </a:solidFill>
              <a:latin typeface="Comic Sans MS"/>
              <a:ea typeface="Comic Sans MS"/>
              <a:cs typeface="Comic Sans MS"/>
              <a:sym typeface="Comic Sans MS"/>
            </a:endParaRPr>
          </a:p>
        </p:txBody>
      </p:sp>
      <p:sp>
        <p:nvSpPr>
          <p:cNvPr id="2566" name="Google Shape;2566;g2d024d6cf77_2_416"/>
          <p:cNvSpPr/>
          <p:nvPr/>
        </p:nvSpPr>
        <p:spPr>
          <a:xfrm>
            <a:off x="6936438" y="3931329"/>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7" name="Google Shape;2567;g2d024d6cf77_2_416"/>
          <p:cNvSpPr txBox="1"/>
          <p:nvPr/>
        </p:nvSpPr>
        <p:spPr>
          <a:xfrm>
            <a:off x="7307282" y="3808734"/>
            <a:ext cx="1108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chemeClr val="dk2"/>
                </a:solidFill>
                <a:latin typeface="Comic Sans MS"/>
                <a:ea typeface="Comic Sans MS"/>
                <a:cs typeface="Comic Sans MS"/>
                <a:sym typeface="Comic Sans MS"/>
              </a:rPr>
              <a:t>WLS</a:t>
            </a:r>
            <a:endParaRPr b="1" sz="1500">
              <a:solidFill>
                <a:schemeClr val="dk2"/>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500"/>
                                        <p:tgtEl>
                                          <p:spTgt spid="255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559"/>
                                        </p:tgtEl>
                                        <p:attrNameLst>
                                          <p:attrName>style.visibility</p:attrName>
                                        </p:attrNameLst>
                                      </p:cBhvr>
                                      <p:to>
                                        <p:strVal val="visible"/>
                                      </p:to>
                                    </p:set>
                                    <p:anim calcmode="lin" valueType="num">
                                      <p:cBhvr additive="base">
                                        <p:cTn dur="500"/>
                                        <p:tgtEl>
                                          <p:spTgt spid="2559"/>
                                        </p:tgtEl>
                                        <p:attrNameLst>
                                          <p:attrName>ppt_w</p:attrName>
                                        </p:attrNameLst>
                                      </p:cBhvr>
                                      <p:tavLst>
                                        <p:tav fmla="" tm="0">
                                          <p:val>
                                            <p:strVal val="0"/>
                                          </p:val>
                                        </p:tav>
                                        <p:tav fmla="" tm="100000">
                                          <p:val>
                                            <p:strVal val="#ppt_w"/>
                                          </p:val>
                                        </p:tav>
                                      </p:tavLst>
                                    </p:anim>
                                    <p:anim calcmode="lin" valueType="num">
                                      <p:cBhvr additive="base">
                                        <p:cTn dur="500"/>
                                        <p:tgtEl>
                                          <p:spTgt spid="25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55"/>
                                        </p:tgtEl>
                                        <p:attrNameLst>
                                          <p:attrName>style.visibility</p:attrName>
                                        </p:attrNameLst>
                                      </p:cBhvr>
                                      <p:to>
                                        <p:strVal val="visible"/>
                                      </p:to>
                                    </p:set>
                                    <p:anim calcmode="lin" valueType="num">
                                      <p:cBhvr additive="base">
                                        <p:cTn dur="500"/>
                                        <p:tgtEl>
                                          <p:spTgt spid="2555"/>
                                        </p:tgtEl>
                                        <p:attrNameLst>
                                          <p:attrName>ppt_w</p:attrName>
                                        </p:attrNameLst>
                                      </p:cBhvr>
                                      <p:tavLst>
                                        <p:tav fmla="" tm="0">
                                          <p:val>
                                            <p:strVal val="0"/>
                                          </p:val>
                                        </p:tav>
                                        <p:tav fmla="" tm="100000">
                                          <p:val>
                                            <p:strVal val="#ppt_w"/>
                                          </p:val>
                                        </p:tav>
                                      </p:tavLst>
                                    </p:anim>
                                    <p:anim calcmode="lin" valueType="num">
                                      <p:cBhvr additive="base">
                                        <p:cTn dur="500"/>
                                        <p:tgtEl>
                                          <p:spTgt spid="25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56"/>
                                        </p:tgtEl>
                                        <p:attrNameLst>
                                          <p:attrName>style.visibility</p:attrName>
                                        </p:attrNameLst>
                                      </p:cBhvr>
                                      <p:to>
                                        <p:strVal val="visible"/>
                                      </p:to>
                                    </p:set>
                                    <p:anim calcmode="lin" valueType="num">
                                      <p:cBhvr additive="base">
                                        <p:cTn dur="500"/>
                                        <p:tgtEl>
                                          <p:spTgt spid="2556"/>
                                        </p:tgtEl>
                                        <p:attrNameLst>
                                          <p:attrName>ppt_w</p:attrName>
                                        </p:attrNameLst>
                                      </p:cBhvr>
                                      <p:tavLst>
                                        <p:tav fmla="" tm="0">
                                          <p:val>
                                            <p:strVal val="0"/>
                                          </p:val>
                                        </p:tav>
                                        <p:tav fmla="" tm="100000">
                                          <p:val>
                                            <p:strVal val="#ppt_w"/>
                                          </p:val>
                                        </p:tav>
                                      </p:tavLst>
                                    </p:anim>
                                    <p:anim calcmode="lin" valueType="num">
                                      <p:cBhvr additive="base">
                                        <p:cTn dur="500"/>
                                        <p:tgtEl>
                                          <p:spTgt spid="25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57"/>
                                        </p:tgtEl>
                                        <p:attrNameLst>
                                          <p:attrName>style.visibility</p:attrName>
                                        </p:attrNameLst>
                                      </p:cBhvr>
                                      <p:to>
                                        <p:strVal val="visible"/>
                                      </p:to>
                                    </p:set>
                                    <p:anim calcmode="lin" valueType="num">
                                      <p:cBhvr additive="base">
                                        <p:cTn dur="500"/>
                                        <p:tgtEl>
                                          <p:spTgt spid="2557"/>
                                        </p:tgtEl>
                                        <p:attrNameLst>
                                          <p:attrName>ppt_w</p:attrName>
                                        </p:attrNameLst>
                                      </p:cBhvr>
                                      <p:tavLst>
                                        <p:tav fmla="" tm="0">
                                          <p:val>
                                            <p:strVal val="0"/>
                                          </p:val>
                                        </p:tav>
                                        <p:tav fmla="" tm="100000">
                                          <p:val>
                                            <p:strVal val="#ppt_w"/>
                                          </p:val>
                                        </p:tav>
                                      </p:tavLst>
                                    </p:anim>
                                    <p:anim calcmode="lin" valueType="num">
                                      <p:cBhvr additive="base">
                                        <p:cTn dur="500"/>
                                        <p:tgtEl>
                                          <p:spTgt spid="25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58"/>
                                        </p:tgtEl>
                                        <p:attrNameLst>
                                          <p:attrName>style.visibility</p:attrName>
                                        </p:attrNameLst>
                                      </p:cBhvr>
                                      <p:to>
                                        <p:strVal val="visible"/>
                                      </p:to>
                                    </p:set>
                                    <p:anim calcmode="lin" valueType="num">
                                      <p:cBhvr additive="base">
                                        <p:cTn dur="500"/>
                                        <p:tgtEl>
                                          <p:spTgt spid="2558"/>
                                        </p:tgtEl>
                                        <p:attrNameLst>
                                          <p:attrName>ppt_w</p:attrName>
                                        </p:attrNameLst>
                                      </p:cBhvr>
                                      <p:tavLst>
                                        <p:tav fmla="" tm="0">
                                          <p:val>
                                            <p:strVal val="0"/>
                                          </p:val>
                                        </p:tav>
                                        <p:tav fmla="" tm="100000">
                                          <p:val>
                                            <p:strVal val="#ppt_w"/>
                                          </p:val>
                                        </p:tav>
                                      </p:tavLst>
                                    </p:anim>
                                    <p:anim calcmode="lin" valueType="num">
                                      <p:cBhvr additive="base">
                                        <p:cTn dur="500"/>
                                        <p:tgtEl>
                                          <p:spTgt spid="25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grpSp>
        <p:nvGrpSpPr>
          <p:cNvPr id="2572" name="Google Shape;2572;g2d024d6cf77_2_665"/>
          <p:cNvGrpSpPr/>
          <p:nvPr/>
        </p:nvGrpSpPr>
        <p:grpSpPr>
          <a:xfrm>
            <a:off x="6423102" y="1144417"/>
            <a:ext cx="339253" cy="339253"/>
            <a:chOff x="1492675" y="4992125"/>
            <a:chExt cx="481825" cy="481825"/>
          </a:xfrm>
        </p:grpSpPr>
        <p:sp>
          <p:nvSpPr>
            <p:cNvPr id="2573" name="Google Shape;2573;g2d024d6cf77_2_6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74" name="Google Shape;2574;g2d024d6cf77_2_6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575" name="Google Shape;2575;g2d024d6cf77_2_665"/>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576" name="Google Shape;2576;g2d024d6cf77_2_665"/>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577" name="Google Shape;2577;g2d024d6cf77_2_665"/>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578" name="Google Shape;2578;g2d024d6cf77_2_665"/>
          <p:cNvGrpSpPr/>
          <p:nvPr/>
        </p:nvGrpSpPr>
        <p:grpSpPr>
          <a:xfrm>
            <a:off x="6423102" y="1677817"/>
            <a:ext cx="339253" cy="339253"/>
            <a:chOff x="1492675" y="4992125"/>
            <a:chExt cx="481825" cy="481825"/>
          </a:xfrm>
        </p:grpSpPr>
        <p:sp>
          <p:nvSpPr>
            <p:cNvPr id="2579" name="Google Shape;2579;g2d024d6cf77_2_6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80" name="Google Shape;2580;g2d024d6cf77_2_6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581" name="Google Shape;2581;g2d024d6cf77_2_665"/>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b="1" lang="es-ES" sz="3500">
                <a:solidFill>
                  <a:schemeClr val="accent4"/>
                </a:solidFill>
              </a:rPr>
              <a:t>Autocorrelation</a:t>
            </a:r>
            <a:endParaRPr b="1" sz="3500">
              <a:solidFill>
                <a:schemeClr val="accent4"/>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lang="es-ES" sz="3500">
                <a:solidFill>
                  <a:schemeClr val="dk1"/>
                </a:solidFill>
              </a:rPr>
              <a:t>Normality</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582" name="Google Shape;2582;g2d024d6cf77_2_665"/>
          <p:cNvGrpSpPr/>
          <p:nvPr/>
        </p:nvGrpSpPr>
        <p:grpSpPr>
          <a:xfrm>
            <a:off x="6423098" y="2211217"/>
            <a:ext cx="339253" cy="339253"/>
            <a:chOff x="2085525" y="4992125"/>
            <a:chExt cx="481825" cy="481825"/>
          </a:xfrm>
        </p:grpSpPr>
        <p:sp>
          <p:nvSpPr>
            <p:cNvPr id="2583" name="Google Shape;2583;g2d024d6cf77_2_6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84" name="Google Shape;2584;g2d024d6cf77_2_6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585" name="Google Shape;2585;g2d024d6cf77_2_665"/>
          <p:cNvGrpSpPr/>
          <p:nvPr/>
        </p:nvGrpSpPr>
        <p:grpSpPr>
          <a:xfrm>
            <a:off x="6423098" y="2709892"/>
            <a:ext cx="339253" cy="339253"/>
            <a:chOff x="2085525" y="4992125"/>
            <a:chExt cx="481825" cy="481825"/>
          </a:xfrm>
        </p:grpSpPr>
        <p:sp>
          <p:nvSpPr>
            <p:cNvPr id="2586" name="Google Shape;2586;g2d024d6cf77_2_6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587" name="Google Shape;2587;g2d024d6cf77_2_6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g2d024d6cf77_2_778"/>
          <p:cNvSpPr txBox="1"/>
          <p:nvPr>
            <p:ph type="title"/>
          </p:nvPr>
        </p:nvSpPr>
        <p:spPr>
          <a:xfrm>
            <a:off x="723900" y="619690"/>
            <a:ext cx="7696200" cy="7155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accent3"/>
              </a:buClr>
              <a:buSzPct val="205714"/>
              <a:buFont typeface="Arial"/>
              <a:buNone/>
            </a:pPr>
            <a:r>
              <a:rPr lang="es-ES">
                <a:solidFill>
                  <a:schemeClr val="accent3"/>
                </a:solidFill>
              </a:rPr>
              <a:t>5</a:t>
            </a:r>
            <a:r>
              <a:rPr lang="es-ES">
                <a:solidFill>
                  <a:schemeClr val="accent3"/>
                </a:solidFill>
              </a:rPr>
              <a:t>. </a:t>
            </a:r>
            <a:r>
              <a:rPr lang="es-ES">
                <a:solidFill>
                  <a:schemeClr val="dk1"/>
                </a:solidFill>
              </a:rPr>
              <a:t>Autocorrelation - </a:t>
            </a:r>
            <a:r>
              <a:rPr lang="es-ES"/>
              <a:t>Durbin-Watson Test</a:t>
            </a:r>
            <a:endParaRPr/>
          </a:p>
        </p:txBody>
      </p:sp>
      <p:grpSp>
        <p:nvGrpSpPr>
          <p:cNvPr id="2593" name="Google Shape;2593;g2d024d6cf77_2_778"/>
          <p:cNvGrpSpPr/>
          <p:nvPr/>
        </p:nvGrpSpPr>
        <p:grpSpPr>
          <a:xfrm flipH="1" rot="-3599956">
            <a:off x="7766466" y="451733"/>
            <a:ext cx="477283" cy="488155"/>
            <a:chOff x="439233" y="3859358"/>
            <a:chExt cx="477294" cy="488166"/>
          </a:xfrm>
        </p:grpSpPr>
        <p:sp>
          <p:nvSpPr>
            <p:cNvPr id="2594" name="Google Shape;2594;g2d024d6cf77_2_778"/>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95" name="Google Shape;2595;g2d024d6cf77_2_778"/>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96" name="Google Shape;2596;g2d024d6cf77_2_778"/>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2597" name="Google Shape;2597;g2d024d6cf77_2_778"/>
          <p:cNvPicPr preferRelativeResize="0"/>
          <p:nvPr/>
        </p:nvPicPr>
        <p:blipFill rotWithShape="1">
          <a:blip r:embed="rId3">
            <a:alphaModFix/>
          </a:blip>
          <a:srcRect b="0" l="0" r="0" t="0"/>
          <a:stretch/>
        </p:blipFill>
        <p:spPr>
          <a:xfrm>
            <a:off x="993935" y="1175816"/>
            <a:ext cx="358184" cy="358184"/>
          </a:xfrm>
          <a:prstGeom prst="rect">
            <a:avLst/>
          </a:prstGeom>
          <a:noFill/>
          <a:ln>
            <a:noFill/>
          </a:ln>
        </p:spPr>
      </p:pic>
      <p:pic>
        <p:nvPicPr>
          <p:cNvPr id="2598" name="Google Shape;2598;g2d024d6cf77_2_778"/>
          <p:cNvPicPr preferRelativeResize="0"/>
          <p:nvPr/>
        </p:nvPicPr>
        <p:blipFill rotWithShape="1">
          <a:blip r:embed="rId4">
            <a:alphaModFix/>
          </a:blip>
          <a:srcRect b="0" l="0" r="0" t="0"/>
          <a:stretch/>
        </p:blipFill>
        <p:spPr>
          <a:xfrm>
            <a:off x="7955337" y="1031782"/>
            <a:ext cx="256843" cy="319318"/>
          </a:xfrm>
          <a:prstGeom prst="rect">
            <a:avLst/>
          </a:prstGeom>
          <a:noFill/>
          <a:ln>
            <a:noFill/>
          </a:ln>
        </p:spPr>
      </p:pic>
      <p:sp>
        <p:nvSpPr>
          <p:cNvPr id="2599" name="Google Shape;2599;g2d024d6cf77_2_778"/>
          <p:cNvSpPr/>
          <p:nvPr/>
        </p:nvSpPr>
        <p:spPr>
          <a:xfrm>
            <a:off x="7725857" y="1381292"/>
            <a:ext cx="152700" cy="152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600" name="Google Shape;2600;g2d024d6cf77_2_778"/>
          <p:cNvSpPr txBox="1"/>
          <p:nvPr/>
        </p:nvSpPr>
        <p:spPr>
          <a:xfrm>
            <a:off x="915050" y="2075500"/>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H0: No Autocorrelation</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H1: Autocorrelation</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DW- Statistic: 0.156114</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Comic Sans MS"/>
              <a:ea typeface="Comic Sans MS"/>
              <a:cs typeface="Comic Sans MS"/>
              <a:sym typeface="Comic Sans MS"/>
            </a:endParaRPr>
          </a:p>
        </p:txBody>
      </p:sp>
      <p:sp>
        <p:nvSpPr>
          <p:cNvPr id="2601" name="Google Shape;2601;g2d024d6cf77_2_778"/>
          <p:cNvSpPr/>
          <p:nvPr/>
        </p:nvSpPr>
        <p:spPr>
          <a:xfrm>
            <a:off x="3418300" y="2614900"/>
            <a:ext cx="306900" cy="1527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02" name="Google Shape;2602;g2d024d6cf77_2_778"/>
          <p:cNvSpPr txBox="1"/>
          <p:nvPr/>
        </p:nvSpPr>
        <p:spPr>
          <a:xfrm>
            <a:off x="4799625" y="2282625"/>
            <a:ext cx="32400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Inter"/>
              <a:ea typeface="Inter"/>
              <a:cs typeface="Inter"/>
              <a:sym typeface="Inter"/>
            </a:endParaRPr>
          </a:p>
        </p:txBody>
      </p:sp>
      <p:sp>
        <p:nvSpPr>
          <p:cNvPr id="2603" name="Google Shape;2603;g2d024d6cf77_2_778"/>
          <p:cNvSpPr txBox="1"/>
          <p:nvPr/>
        </p:nvSpPr>
        <p:spPr>
          <a:xfrm>
            <a:off x="3915050" y="2075500"/>
            <a:ext cx="2741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700">
                <a:solidFill>
                  <a:schemeClr val="dk1"/>
                </a:solidFill>
                <a:latin typeface="Comic Sans MS"/>
                <a:ea typeface="Comic Sans MS"/>
                <a:cs typeface="Comic Sans MS"/>
                <a:sym typeface="Comic Sans MS"/>
              </a:rPr>
              <a:t>This DW statistics is </a:t>
            </a:r>
            <a:r>
              <a:rPr b="1" lang="es-ES" sz="1700">
                <a:solidFill>
                  <a:schemeClr val="dk1"/>
                </a:solidFill>
                <a:latin typeface="Comic Sans MS"/>
                <a:ea typeface="Comic Sans MS"/>
                <a:cs typeface="Comic Sans MS"/>
                <a:sym typeface="Comic Sans MS"/>
              </a:rPr>
              <a:t>EXTREMELY </a:t>
            </a:r>
            <a:r>
              <a:rPr lang="es-ES" sz="1700">
                <a:solidFill>
                  <a:schemeClr val="dk1"/>
                </a:solidFill>
                <a:latin typeface="Comic Sans MS"/>
                <a:ea typeface="Comic Sans MS"/>
                <a:cs typeface="Comic Sans MS"/>
                <a:sym typeface="Comic Sans MS"/>
              </a:rPr>
              <a:t>below 2, which suggest there is strong positive autocorrelation</a:t>
            </a:r>
            <a:endParaRPr sz="1700">
              <a:solidFill>
                <a:schemeClr val="dk1"/>
              </a:solidFill>
              <a:latin typeface="Comic Sans MS"/>
              <a:ea typeface="Comic Sans MS"/>
              <a:cs typeface="Comic Sans MS"/>
              <a:sym typeface="Comic Sans MS"/>
            </a:endParaRPr>
          </a:p>
        </p:txBody>
      </p:sp>
      <p:sp>
        <p:nvSpPr>
          <p:cNvPr id="2604" name="Google Shape;2604;g2d024d6cf77_2_778"/>
          <p:cNvSpPr/>
          <p:nvPr/>
        </p:nvSpPr>
        <p:spPr>
          <a:xfrm>
            <a:off x="6656750" y="2614900"/>
            <a:ext cx="306900" cy="1527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05" name="Google Shape;2605;g2d024d6cf77_2_778"/>
          <p:cNvSpPr txBox="1"/>
          <p:nvPr/>
        </p:nvSpPr>
        <p:spPr>
          <a:xfrm>
            <a:off x="7311307" y="2506884"/>
            <a:ext cx="1108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700">
                <a:solidFill>
                  <a:schemeClr val="dk2"/>
                </a:solidFill>
                <a:latin typeface="Comic Sans MS"/>
                <a:ea typeface="Comic Sans MS"/>
                <a:cs typeface="Comic Sans MS"/>
                <a:sym typeface="Comic Sans MS"/>
              </a:rPr>
              <a:t>GLS</a:t>
            </a:r>
            <a:endParaRPr b="1" sz="1700">
              <a:solidFill>
                <a:schemeClr val="dk2"/>
              </a:solidFill>
              <a:latin typeface="Comic Sans MS"/>
              <a:ea typeface="Comic Sans MS"/>
              <a:cs typeface="Comic Sans MS"/>
              <a:sym typeface="Comic Sans MS"/>
            </a:endParaRPr>
          </a:p>
        </p:txBody>
      </p:sp>
      <p:sp>
        <p:nvSpPr>
          <p:cNvPr id="2606" name="Google Shape;2606;g2d024d6cf77_2_778"/>
          <p:cNvSpPr txBox="1"/>
          <p:nvPr/>
        </p:nvSpPr>
        <p:spPr>
          <a:xfrm>
            <a:off x="1660575" y="3399850"/>
            <a:ext cx="6172200" cy="131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700">
                <a:solidFill>
                  <a:schemeClr val="dk2"/>
                </a:solidFill>
                <a:latin typeface="Comic Sans MS"/>
                <a:ea typeface="Comic Sans MS"/>
                <a:cs typeface="Comic Sans MS"/>
                <a:sym typeface="Comic Sans MS"/>
              </a:rPr>
              <a:t>KEY OBSERVATIONS –  Autocorrelation issue is </a:t>
            </a:r>
            <a:r>
              <a:rPr b="1" i="1" lang="es-ES" sz="1700">
                <a:solidFill>
                  <a:schemeClr val="dk2"/>
                </a:solidFill>
                <a:latin typeface="Comic Sans MS"/>
                <a:ea typeface="Comic Sans MS"/>
                <a:cs typeface="Comic Sans MS"/>
                <a:sym typeface="Comic Sans MS"/>
              </a:rPr>
              <a:t>much serve</a:t>
            </a:r>
            <a:r>
              <a:rPr lang="es-ES" sz="1700">
                <a:solidFill>
                  <a:schemeClr val="dk2"/>
                </a:solidFill>
                <a:latin typeface="Comic Sans MS"/>
                <a:ea typeface="Comic Sans MS"/>
                <a:cs typeface="Comic Sans MS"/>
                <a:sym typeface="Comic Sans MS"/>
              </a:rPr>
              <a:t> in time series data compared to cross-sectional data where DW- statistics = 1.4296</a:t>
            </a:r>
            <a:endParaRPr sz="1700">
              <a:solidFill>
                <a:schemeClr val="dk2"/>
              </a:solidFill>
              <a:latin typeface="Comic Sans MS"/>
              <a:ea typeface="Comic Sans MS"/>
              <a:cs typeface="Comic Sans MS"/>
              <a:sym typeface="Comic Sans MS"/>
            </a:endParaRPr>
          </a:p>
        </p:txBody>
      </p:sp>
      <p:grpSp>
        <p:nvGrpSpPr>
          <p:cNvPr id="2607" name="Google Shape;2607;g2d024d6cf77_2_778"/>
          <p:cNvGrpSpPr/>
          <p:nvPr/>
        </p:nvGrpSpPr>
        <p:grpSpPr>
          <a:xfrm rot="-1845014">
            <a:off x="1429002" y="3576732"/>
            <a:ext cx="340886" cy="178910"/>
            <a:chOff x="2084325" y="363300"/>
            <a:chExt cx="484150" cy="254100"/>
          </a:xfrm>
        </p:grpSpPr>
        <p:sp>
          <p:nvSpPr>
            <p:cNvPr id="2608" name="Google Shape;2608;g2d024d6cf77_2_7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highlight>
                  <a:srgbClr val="F9CB9C"/>
                </a:highlight>
                <a:latin typeface="Arial"/>
                <a:ea typeface="Arial"/>
                <a:cs typeface="Arial"/>
                <a:sym typeface="Arial"/>
              </a:endParaRPr>
            </a:p>
          </p:txBody>
        </p:sp>
        <p:sp>
          <p:nvSpPr>
            <p:cNvPr id="2609" name="Google Shape;2609;g2d024d6cf77_2_7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highlight>
                  <a:srgbClr val="F9CB9C"/>
                </a:highlight>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500"/>
                                        <p:tgtEl>
                                          <p:spTgt spid="259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593"/>
                                        </p:tgtEl>
                                        <p:attrNameLst>
                                          <p:attrName>style.visibility</p:attrName>
                                        </p:attrNameLst>
                                      </p:cBhvr>
                                      <p:to>
                                        <p:strVal val="visible"/>
                                      </p:to>
                                    </p:set>
                                    <p:anim calcmode="lin" valueType="num">
                                      <p:cBhvr additive="base">
                                        <p:cTn dur="500"/>
                                        <p:tgtEl>
                                          <p:spTgt spid="2593"/>
                                        </p:tgtEl>
                                        <p:attrNameLst>
                                          <p:attrName>ppt_w</p:attrName>
                                        </p:attrNameLst>
                                      </p:cBhvr>
                                      <p:tavLst>
                                        <p:tav fmla="" tm="0">
                                          <p:val>
                                            <p:strVal val="0"/>
                                          </p:val>
                                        </p:tav>
                                        <p:tav fmla="" tm="100000">
                                          <p:val>
                                            <p:strVal val="#ppt_w"/>
                                          </p:val>
                                        </p:tav>
                                      </p:tavLst>
                                    </p:anim>
                                    <p:anim calcmode="lin" valueType="num">
                                      <p:cBhvr additive="base">
                                        <p:cTn dur="500"/>
                                        <p:tgtEl>
                                          <p:spTgt spid="259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500"/>
                                        <p:tgtEl>
                                          <p:spTgt spid="2597"/>
                                        </p:tgtEl>
                                      </p:cBhvr>
                                    </p:animEffect>
                                  </p:childTnLst>
                                </p:cTn>
                              </p:par>
                              <p:par>
                                <p:cTn fill="hold" nodeType="with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5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500"/>
                                        <p:tgtEl>
                                          <p:spTgt spid="2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grpSp>
        <p:nvGrpSpPr>
          <p:cNvPr id="2614" name="Google Shape;2614;g2d024d6cf77_2_799"/>
          <p:cNvGrpSpPr/>
          <p:nvPr/>
        </p:nvGrpSpPr>
        <p:grpSpPr>
          <a:xfrm>
            <a:off x="6423102" y="1144417"/>
            <a:ext cx="339253" cy="339253"/>
            <a:chOff x="1492675" y="4992125"/>
            <a:chExt cx="481825" cy="481825"/>
          </a:xfrm>
        </p:grpSpPr>
        <p:sp>
          <p:nvSpPr>
            <p:cNvPr id="2615" name="Google Shape;2615;g2d024d6cf77_2_79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16" name="Google Shape;2616;g2d024d6cf77_2_79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617" name="Google Shape;2617;g2d024d6cf77_2_799"/>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618" name="Google Shape;2618;g2d024d6cf77_2_799"/>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619" name="Google Shape;2619;g2d024d6cf77_2_799"/>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620" name="Google Shape;2620;g2d024d6cf77_2_799"/>
          <p:cNvGrpSpPr/>
          <p:nvPr/>
        </p:nvGrpSpPr>
        <p:grpSpPr>
          <a:xfrm>
            <a:off x="6423102" y="1677817"/>
            <a:ext cx="339253" cy="339253"/>
            <a:chOff x="1492675" y="4992125"/>
            <a:chExt cx="481825" cy="481825"/>
          </a:xfrm>
        </p:grpSpPr>
        <p:sp>
          <p:nvSpPr>
            <p:cNvPr id="2621" name="Google Shape;2621;g2d024d6cf77_2_79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2" name="Google Shape;2622;g2d024d6cf77_2_79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623" name="Google Shape;2623;g2d024d6cf77_2_799"/>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solidFill>
                  <a:schemeClr val="dk1"/>
                </a:solidFill>
              </a:rPr>
              <a:t>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4. </a:t>
            </a:r>
            <a:r>
              <a:rPr lang="es-ES" sz="3500">
                <a:solidFill>
                  <a:schemeClr val="dk1"/>
                </a:solidFill>
              </a:rPr>
              <a:t>Homoscedasticity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5. </a:t>
            </a:r>
            <a:r>
              <a:rPr lang="es-ES" sz="3500">
                <a:solidFill>
                  <a:schemeClr val="dk1"/>
                </a:solidFill>
              </a:rPr>
              <a:t>Autocorrelation</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6. </a:t>
            </a:r>
            <a:r>
              <a:rPr b="1" lang="es-ES" sz="3500">
                <a:solidFill>
                  <a:schemeClr val="accent4"/>
                </a:solidFill>
              </a:rPr>
              <a:t>Normality</a:t>
            </a:r>
            <a:endParaRPr b="1" sz="3500">
              <a:solidFill>
                <a:schemeClr val="accent4"/>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624" name="Google Shape;2624;g2d024d6cf77_2_799"/>
          <p:cNvGrpSpPr/>
          <p:nvPr/>
        </p:nvGrpSpPr>
        <p:grpSpPr>
          <a:xfrm>
            <a:off x="6423098" y="2654392"/>
            <a:ext cx="339253" cy="339253"/>
            <a:chOff x="2085525" y="4992125"/>
            <a:chExt cx="481825" cy="481825"/>
          </a:xfrm>
        </p:grpSpPr>
        <p:sp>
          <p:nvSpPr>
            <p:cNvPr id="2625" name="Google Shape;2625;g2d024d6cf77_2_79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6" name="Google Shape;2626;g2d024d6cf77_2_79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627" name="Google Shape;2627;g2d024d6cf77_2_799"/>
          <p:cNvGrpSpPr/>
          <p:nvPr/>
        </p:nvGrpSpPr>
        <p:grpSpPr>
          <a:xfrm>
            <a:off x="6423098" y="3097567"/>
            <a:ext cx="339253" cy="339253"/>
            <a:chOff x="2085525" y="4992125"/>
            <a:chExt cx="481825" cy="481825"/>
          </a:xfrm>
        </p:grpSpPr>
        <p:sp>
          <p:nvSpPr>
            <p:cNvPr id="2628" name="Google Shape;2628;g2d024d6cf77_2_79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29" name="Google Shape;2629;g2d024d6cf77_2_79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630" name="Google Shape;2630;g2d024d6cf77_2_799"/>
          <p:cNvGrpSpPr/>
          <p:nvPr/>
        </p:nvGrpSpPr>
        <p:grpSpPr>
          <a:xfrm>
            <a:off x="6423098" y="2166104"/>
            <a:ext cx="339253" cy="339253"/>
            <a:chOff x="2085525" y="4992125"/>
            <a:chExt cx="481825" cy="481825"/>
          </a:xfrm>
        </p:grpSpPr>
        <p:sp>
          <p:nvSpPr>
            <p:cNvPr id="2631" name="Google Shape;2631;g2d024d6cf77_2_79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632" name="Google Shape;2632;g2d024d6cf77_2_79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g2d024d6cf77_2_898"/>
          <p:cNvSpPr txBox="1"/>
          <p:nvPr>
            <p:ph type="title"/>
          </p:nvPr>
        </p:nvSpPr>
        <p:spPr>
          <a:xfrm>
            <a:off x="723900" y="619690"/>
            <a:ext cx="7696200" cy="715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Pacifico"/>
              <a:buNone/>
            </a:pPr>
            <a:r>
              <a:rPr lang="es-ES">
                <a:solidFill>
                  <a:schemeClr val="accent3"/>
                </a:solidFill>
              </a:rPr>
              <a:t>6</a:t>
            </a:r>
            <a:r>
              <a:rPr lang="es-ES">
                <a:solidFill>
                  <a:schemeClr val="accent3"/>
                </a:solidFill>
              </a:rPr>
              <a:t>. </a:t>
            </a:r>
            <a:r>
              <a:rPr lang="es-ES">
                <a:solidFill>
                  <a:schemeClr val="dk1"/>
                </a:solidFill>
              </a:rPr>
              <a:t>Normality -</a:t>
            </a:r>
            <a:r>
              <a:rPr lang="es-ES"/>
              <a:t>Normal Q-Q Plot &amp; Jarque-Bera Test</a:t>
            </a:r>
            <a:endParaRPr/>
          </a:p>
        </p:txBody>
      </p:sp>
      <p:pic>
        <p:nvPicPr>
          <p:cNvPr id="2638" name="Google Shape;2638;g2d024d6cf77_2_898"/>
          <p:cNvPicPr preferRelativeResize="0"/>
          <p:nvPr/>
        </p:nvPicPr>
        <p:blipFill rotWithShape="1">
          <a:blip r:embed="rId3">
            <a:alphaModFix/>
          </a:blip>
          <a:srcRect b="0" l="0" r="0" t="0"/>
          <a:stretch/>
        </p:blipFill>
        <p:spPr>
          <a:xfrm rot="-2457274">
            <a:off x="8244659" y="402500"/>
            <a:ext cx="266700" cy="552450"/>
          </a:xfrm>
          <a:prstGeom prst="rect">
            <a:avLst/>
          </a:prstGeom>
          <a:noFill/>
          <a:ln>
            <a:noFill/>
          </a:ln>
        </p:spPr>
      </p:pic>
      <p:sp>
        <p:nvSpPr>
          <p:cNvPr id="2639" name="Google Shape;2639;g2d024d6cf77_2_898"/>
          <p:cNvSpPr/>
          <p:nvPr/>
        </p:nvSpPr>
        <p:spPr>
          <a:xfrm>
            <a:off x="1299733" y="1066919"/>
            <a:ext cx="152700" cy="152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640" name="Google Shape;2640;g2d024d6cf77_2_898"/>
          <p:cNvSpPr/>
          <p:nvPr/>
        </p:nvSpPr>
        <p:spPr>
          <a:xfrm>
            <a:off x="945383" y="1335256"/>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641" name="Google Shape;2641;g2d024d6cf77_2_898"/>
          <p:cNvPicPr preferRelativeResize="0"/>
          <p:nvPr/>
        </p:nvPicPr>
        <p:blipFill rotWithShape="1">
          <a:blip r:embed="rId4">
            <a:alphaModFix/>
          </a:blip>
          <a:srcRect b="0" l="0" r="0" t="0"/>
          <a:stretch/>
        </p:blipFill>
        <p:spPr>
          <a:xfrm>
            <a:off x="7738059" y="1528193"/>
            <a:ext cx="358184" cy="358184"/>
          </a:xfrm>
          <a:prstGeom prst="rect">
            <a:avLst/>
          </a:prstGeom>
          <a:noFill/>
          <a:ln>
            <a:noFill/>
          </a:ln>
        </p:spPr>
      </p:pic>
      <p:sp>
        <p:nvSpPr>
          <p:cNvPr id="2642" name="Google Shape;2642;g2d024d6cf77_2_898"/>
          <p:cNvSpPr txBox="1"/>
          <p:nvPr/>
        </p:nvSpPr>
        <p:spPr>
          <a:xfrm>
            <a:off x="1550000" y="1431700"/>
            <a:ext cx="15477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2200">
                <a:solidFill>
                  <a:schemeClr val="dk1"/>
                </a:solidFill>
                <a:latin typeface="Pacifico"/>
                <a:ea typeface="Pacifico"/>
                <a:cs typeface="Pacifico"/>
                <a:sym typeface="Pacifico"/>
              </a:rPr>
              <a:t>Q-Q Plot</a:t>
            </a:r>
            <a:endParaRPr sz="2200">
              <a:solidFill>
                <a:schemeClr val="dk1"/>
              </a:solidFill>
              <a:latin typeface="Pacifico"/>
              <a:ea typeface="Pacifico"/>
              <a:cs typeface="Pacifico"/>
              <a:sym typeface="Pacifico"/>
            </a:endParaRPr>
          </a:p>
        </p:txBody>
      </p:sp>
      <p:sp>
        <p:nvSpPr>
          <p:cNvPr id="2643" name="Google Shape;2643;g2d024d6cf77_2_898"/>
          <p:cNvSpPr txBox="1"/>
          <p:nvPr/>
        </p:nvSpPr>
        <p:spPr>
          <a:xfrm>
            <a:off x="4574350" y="1430238"/>
            <a:ext cx="29610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ES" sz="2400">
                <a:solidFill>
                  <a:schemeClr val="dk1"/>
                </a:solidFill>
                <a:latin typeface="Pacifico"/>
                <a:ea typeface="Pacifico"/>
                <a:cs typeface="Pacifico"/>
                <a:sym typeface="Pacifico"/>
              </a:rPr>
              <a:t>Jarque-Bera Test</a:t>
            </a:r>
            <a:endParaRPr sz="2400">
              <a:solidFill>
                <a:schemeClr val="dk1"/>
              </a:solidFill>
              <a:latin typeface="Pacifico"/>
              <a:ea typeface="Pacifico"/>
              <a:cs typeface="Pacifico"/>
              <a:sym typeface="Pacifico"/>
            </a:endParaRPr>
          </a:p>
        </p:txBody>
      </p:sp>
      <p:sp>
        <p:nvSpPr>
          <p:cNvPr id="2644" name="Google Shape;2644;g2d024d6cf77_2_898"/>
          <p:cNvSpPr txBox="1"/>
          <p:nvPr/>
        </p:nvSpPr>
        <p:spPr>
          <a:xfrm>
            <a:off x="4906200" y="1985800"/>
            <a:ext cx="3513900" cy="16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H0: Errors are normally distributed</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H1: Errors are not normally distributed.</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p-value: 0.0001</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5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es-ES" sz="1500">
                <a:solidFill>
                  <a:schemeClr val="dk1"/>
                </a:solidFill>
                <a:latin typeface="Comic Sans MS"/>
                <a:ea typeface="Comic Sans MS"/>
                <a:cs typeface="Comic Sans MS"/>
                <a:sym typeface="Comic Sans MS"/>
              </a:rPr>
              <a:t>Rejected!! </a:t>
            </a:r>
            <a:endParaRPr sz="1500">
              <a:solidFill>
                <a:schemeClr val="dk1"/>
              </a:solidFill>
              <a:latin typeface="Comic Sans MS"/>
              <a:ea typeface="Comic Sans MS"/>
              <a:cs typeface="Comic Sans MS"/>
              <a:sym typeface="Comic Sans MS"/>
            </a:endParaRPr>
          </a:p>
        </p:txBody>
      </p:sp>
      <p:sp>
        <p:nvSpPr>
          <p:cNvPr id="2645" name="Google Shape;2645;g2d024d6cf77_2_898"/>
          <p:cNvSpPr/>
          <p:nvPr/>
        </p:nvSpPr>
        <p:spPr>
          <a:xfrm>
            <a:off x="5315025" y="4166654"/>
            <a:ext cx="288000" cy="1500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46" name="Google Shape;2646;g2d024d6cf77_2_898"/>
          <p:cNvSpPr txBox="1"/>
          <p:nvPr/>
        </p:nvSpPr>
        <p:spPr>
          <a:xfrm>
            <a:off x="5685875" y="3971150"/>
            <a:ext cx="26871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chemeClr val="dk2"/>
                </a:solidFill>
                <a:latin typeface="Comic Sans MS"/>
                <a:ea typeface="Comic Sans MS"/>
                <a:cs typeface="Comic Sans MS"/>
                <a:sym typeface="Comic Sans MS"/>
              </a:rPr>
              <a:t>Try Variable Transformation</a:t>
            </a:r>
            <a:endParaRPr b="1" sz="1500">
              <a:solidFill>
                <a:schemeClr val="dk2"/>
              </a:solidFill>
              <a:latin typeface="Comic Sans MS"/>
              <a:ea typeface="Comic Sans MS"/>
              <a:cs typeface="Comic Sans MS"/>
              <a:sym typeface="Comic Sans MS"/>
            </a:endParaRPr>
          </a:p>
        </p:txBody>
      </p:sp>
      <p:pic>
        <p:nvPicPr>
          <p:cNvPr id="2647" name="Google Shape;2647;g2d024d6cf77_2_898"/>
          <p:cNvPicPr preferRelativeResize="0"/>
          <p:nvPr/>
        </p:nvPicPr>
        <p:blipFill>
          <a:blip r:embed="rId5">
            <a:alphaModFix/>
          </a:blip>
          <a:stretch>
            <a:fillRect/>
          </a:stretch>
        </p:blipFill>
        <p:spPr>
          <a:xfrm>
            <a:off x="945375" y="1984350"/>
            <a:ext cx="3104700" cy="250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7"/>
                                        </p:tgtEl>
                                        <p:attrNameLst>
                                          <p:attrName>style.visibility</p:attrName>
                                        </p:attrNameLst>
                                      </p:cBhvr>
                                      <p:to>
                                        <p:strVal val="visible"/>
                                      </p:to>
                                    </p:set>
                                    <p:animEffect filter="fade" transition="in">
                                      <p:cBhvr>
                                        <p:cTn dur="500"/>
                                        <p:tgtEl>
                                          <p:spTgt spid="263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638"/>
                                        </p:tgtEl>
                                        <p:attrNameLst>
                                          <p:attrName>style.visibility</p:attrName>
                                        </p:attrNameLst>
                                      </p:cBhvr>
                                      <p:to>
                                        <p:strVal val="visible"/>
                                      </p:to>
                                    </p:set>
                                    <p:anim calcmode="lin" valueType="num">
                                      <p:cBhvr additive="base">
                                        <p:cTn dur="500"/>
                                        <p:tgtEl>
                                          <p:spTgt spid="2638"/>
                                        </p:tgtEl>
                                        <p:attrNameLst>
                                          <p:attrName>ppt_w</p:attrName>
                                        </p:attrNameLst>
                                      </p:cBhvr>
                                      <p:tavLst>
                                        <p:tav fmla="" tm="0">
                                          <p:val>
                                            <p:strVal val="0"/>
                                          </p:val>
                                        </p:tav>
                                        <p:tav fmla="" tm="100000">
                                          <p:val>
                                            <p:strVal val="#ppt_w"/>
                                          </p:val>
                                        </p:tav>
                                      </p:tavLst>
                                    </p:anim>
                                    <p:anim calcmode="lin" valueType="num">
                                      <p:cBhvr additive="base">
                                        <p:cTn dur="500"/>
                                        <p:tgtEl>
                                          <p:spTgt spid="263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640"/>
                                        </p:tgtEl>
                                        <p:attrNameLst>
                                          <p:attrName>style.visibility</p:attrName>
                                        </p:attrNameLst>
                                      </p:cBhvr>
                                      <p:to>
                                        <p:strVal val="visible"/>
                                      </p:to>
                                    </p:set>
                                    <p:animEffect filter="fade" transition="in">
                                      <p:cBhvr>
                                        <p:cTn dur="500"/>
                                        <p:tgtEl>
                                          <p:spTgt spid="2640"/>
                                        </p:tgtEl>
                                      </p:cBhvr>
                                    </p:animEffect>
                                  </p:childTnLst>
                                </p:cTn>
                              </p:par>
                              <p:par>
                                <p:cTn fill="hold" nodeType="with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500"/>
                                        <p:tgtEl>
                                          <p:spTgt spid="2639"/>
                                        </p:tgtEl>
                                      </p:cBhvr>
                                    </p:animEffect>
                                  </p:childTnLst>
                                </p:cTn>
                              </p:par>
                              <p:par>
                                <p:cTn fill="hold" nodeType="withEffect" presetClass="entr" presetID="23" presetSubtype="16">
                                  <p:stCondLst>
                                    <p:cond delay="0"/>
                                  </p:stCondLst>
                                  <p:childTnLst>
                                    <p:set>
                                      <p:cBhvr>
                                        <p:cTn dur="1" fill="hold">
                                          <p:stCondLst>
                                            <p:cond delay="0"/>
                                          </p:stCondLst>
                                        </p:cTn>
                                        <p:tgtEl>
                                          <p:spTgt spid="2641"/>
                                        </p:tgtEl>
                                        <p:attrNameLst>
                                          <p:attrName>style.visibility</p:attrName>
                                        </p:attrNameLst>
                                      </p:cBhvr>
                                      <p:to>
                                        <p:strVal val="visible"/>
                                      </p:to>
                                    </p:set>
                                    <p:anim calcmode="lin" valueType="num">
                                      <p:cBhvr additive="base">
                                        <p:cTn dur="500"/>
                                        <p:tgtEl>
                                          <p:spTgt spid="2641"/>
                                        </p:tgtEl>
                                        <p:attrNameLst>
                                          <p:attrName>ppt_w</p:attrName>
                                        </p:attrNameLst>
                                      </p:cBhvr>
                                      <p:tavLst>
                                        <p:tav fmla="" tm="0">
                                          <p:val>
                                            <p:strVal val="0"/>
                                          </p:val>
                                        </p:tav>
                                        <p:tav fmla="" tm="100000">
                                          <p:val>
                                            <p:strVal val="#ppt_w"/>
                                          </p:val>
                                        </p:tav>
                                      </p:tavLst>
                                    </p:anim>
                                    <p:anim calcmode="lin" valueType="num">
                                      <p:cBhvr additive="base">
                                        <p:cTn dur="500"/>
                                        <p:tgtEl>
                                          <p:spTgt spid="26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pic>
        <p:nvPicPr>
          <p:cNvPr id="2652" name="Google Shape;2652;g1ff523f9015_0_218"/>
          <p:cNvPicPr preferRelativeResize="0"/>
          <p:nvPr/>
        </p:nvPicPr>
        <p:blipFill rotWithShape="1">
          <a:blip r:embed="rId3">
            <a:alphaModFix/>
          </a:blip>
          <a:srcRect b="0" l="0" r="0" t="0"/>
          <a:stretch/>
        </p:blipFill>
        <p:spPr>
          <a:xfrm rot="550234">
            <a:off x="3911052" y="2465342"/>
            <a:ext cx="3221346" cy="985914"/>
          </a:xfrm>
          <a:prstGeom prst="rect">
            <a:avLst/>
          </a:prstGeom>
          <a:noFill/>
          <a:ln>
            <a:noFill/>
          </a:ln>
        </p:spPr>
      </p:pic>
      <p:sp>
        <p:nvSpPr>
          <p:cNvPr id="2653" name="Google Shape;2653;g1ff523f9015_0_218"/>
          <p:cNvSpPr txBox="1"/>
          <p:nvPr>
            <p:ph type="title"/>
          </p:nvPr>
        </p:nvSpPr>
        <p:spPr>
          <a:xfrm>
            <a:off x="891700" y="2211396"/>
            <a:ext cx="6951900" cy="849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*Transformation</a:t>
            </a:r>
            <a:endParaRPr sz="4900"/>
          </a:p>
        </p:txBody>
      </p:sp>
      <p:pic>
        <p:nvPicPr>
          <p:cNvPr id="2654" name="Google Shape;2654;g1ff523f9015_0_218"/>
          <p:cNvPicPr preferRelativeResize="0"/>
          <p:nvPr/>
        </p:nvPicPr>
        <p:blipFill rotWithShape="1">
          <a:blip r:embed="rId4">
            <a:alphaModFix/>
          </a:blip>
          <a:srcRect b="0" l="0" r="0" t="0"/>
          <a:stretch/>
        </p:blipFill>
        <p:spPr>
          <a:xfrm>
            <a:off x="6601513" y="1647626"/>
            <a:ext cx="393706" cy="655421"/>
          </a:xfrm>
          <a:prstGeom prst="rect">
            <a:avLst/>
          </a:prstGeom>
          <a:noFill/>
          <a:ln>
            <a:noFill/>
          </a:ln>
        </p:spPr>
      </p:pic>
      <p:sp>
        <p:nvSpPr>
          <p:cNvPr id="2655" name="Google Shape;2655;g1ff523f9015_0_218"/>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56" name="Google Shape;2656;g1ff523f9015_0_218"/>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657" name="Google Shape;2657;g1ff523f9015_0_218"/>
          <p:cNvGrpSpPr/>
          <p:nvPr/>
        </p:nvGrpSpPr>
        <p:grpSpPr>
          <a:xfrm>
            <a:off x="7934706" y="918079"/>
            <a:ext cx="413725" cy="193850"/>
            <a:chOff x="2240475" y="3205350"/>
            <a:chExt cx="413725" cy="193850"/>
          </a:xfrm>
        </p:grpSpPr>
        <p:sp>
          <p:nvSpPr>
            <p:cNvPr id="2658" name="Google Shape;2658;g1ff523f9015_0_218"/>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59" name="Google Shape;2659;g1ff523f9015_0_218"/>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0" name="Google Shape;2660;g1ff523f9015_0_218"/>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661" name="Google Shape;2661;g1ff523f9015_0_218"/>
          <p:cNvGrpSpPr/>
          <p:nvPr/>
        </p:nvGrpSpPr>
        <p:grpSpPr>
          <a:xfrm rot="-2030353">
            <a:off x="1299953" y="866078"/>
            <a:ext cx="161698" cy="272141"/>
            <a:chOff x="3450975" y="853900"/>
            <a:chExt cx="2529325" cy="4256900"/>
          </a:xfrm>
        </p:grpSpPr>
        <p:sp>
          <p:nvSpPr>
            <p:cNvPr id="2662" name="Google Shape;2662;g1ff523f9015_0_218"/>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3" name="Google Shape;2663;g1ff523f9015_0_218"/>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664" name="Google Shape;2664;g1ff523f9015_0_218"/>
          <p:cNvGrpSpPr/>
          <p:nvPr/>
        </p:nvGrpSpPr>
        <p:grpSpPr>
          <a:xfrm rot="-2028997">
            <a:off x="829811" y="641728"/>
            <a:ext cx="823952" cy="373508"/>
            <a:chOff x="1555926" y="625900"/>
            <a:chExt cx="1525988" cy="691750"/>
          </a:xfrm>
        </p:grpSpPr>
        <p:sp>
          <p:nvSpPr>
            <p:cNvPr id="2665" name="Google Shape;2665;g1ff523f9015_0_218"/>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6" name="Google Shape;2666;g1ff523f9015_0_218"/>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7" name="Google Shape;2667;g1ff523f9015_0_218"/>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8" name="Google Shape;2668;g1ff523f9015_0_218"/>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669" name="Google Shape;2669;g1ff523f9015_0_218"/>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670" name="Google Shape;2670;g1ff523f9015_0_218"/>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500"/>
                                        <p:tgtEl>
                                          <p:spTgt spid="265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654"/>
                                        </p:tgtEl>
                                        <p:attrNameLst>
                                          <p:attrName>style.visibility</p:attrName>
                                        </p:attrNameLst>
                                      </p:cBhvr>
                                      <p:to>
                                        <p:strVal val="visible"/>
                                      </p:to>
                                    </p:set>
                                    <p:anim calcmode="lin" valueType="num">
                                      <p:cBhvr additive="base">
                                        <p:cTn dur="500"/>
                                        <p:tgtEl>
                                          <p:spTgt spid="2654"/>
                                        </p:tgtEl>
                                        <p:attrNameLst>
                                          <p:attrName>ppt_w</p:attrName>
                                        </p:attrNameLst>
                                      </p:cBhvr>
                                      <p:tavLst>
                                        <p:tav fmla="" tm="0">
                                          <p:val>
                                            <p:strVal val="0"/>
                                          </p:val>
                                        </p:tav>
                                        <p:tav fmla="" tm="100000">
                                          <p:val>
                                            <p:strVal val="#ppt_w"/>
                                          </p:val>
                                        </p:tav>
                                      </p:tavLst>
                                    </p:anim>
                                    <p:anim calcmode="lin" valueType="num">
                                      <p:cBhvr additive="base">
                                        <p:cTn dur="500"/>
                                        <p:tgtEl>
                                          <p:spTgt spid="26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pic>
        <p:nvPicPr>
          <p:cNvPr id="2676" name="Google Shape;2676;g2d024d6cf77_2_913"/>
          <p:cNvPicPr preferRelativeResize="0"/>
          <p:nvPr/>
        </p:nvPicPr>
        <p:blipFill>
          <a:blip r:embed="rId3">
            <a:alphaModFix/>
          </a:blip>
          <a:stretch>
            <a:fillRect/>
          </a:stretch>
        </p:blipFill>
        <p:spPr>
          <a:xfrm>
            <a:off x="4999151" y="1705412"/>
            <a:ext cx="2923032" cy="2192300"/>
          </a:xfrm>
          <a:prstGeom prst="rect">
            <a:avLst/>
          </a:prstGeom>
          <a:noFill/>
          <a:ln>
            <a:noFill/>
          </a:ln>
        </p:spPr>
      </p:pic>
      <p:sp>
        <p:nvSpPr>
          <p:cNvPr id="2677" name="Google Shape;2677;g2d024d6cf77_2_913"/>
          <p:cNvSpPr txBox="1"/>
          <p:nvPr>
            <p:ph idx="2" type="body"/>
          </p:nvPr>
        </p:nvSpPr>
        <p:spPr>
          <a:xfrm>
            <a:off x="403050" y="648675"/>
            <a:ext cx="8337900" cy="500100"/>
          </a:xfrm>
          <a:prstGeom prst="rect">
            <a:avLst/>
          </a:prstGeom>
        </p:spPr>
        <p:txBody>
          <a:bodyPr anchorCtr="0" anchor="ctr" bIns="45700" lIns="91425" spcFirstLastPara="1" rIns="91425" wrap="square" tIns="45700">
            <a:noAutofit/>
          </a:bodyPr>
          <a:lstStyle/>
          <a:p>
            <a:pPr indent="0" lvl="0" marL="0" rtl="0" algn="ctr">
              <a:spcBef>
                <a:spcPts val="750"/>
              </a:spcBef>
              <a:spcAft>
                <a:spcPts val="0"/>
              </a:spcAft>
              <a:buNone/>
            </a:pPr>
            <a:r>
              <a:rPr lang="es-ES" sz="2850"/>
              <a:t>Box-Cox transformation</a:t>
            </a:r>
            <a:endParaRPr sz="2850"/>
          </a:p>
        </p:txBody>
      </p:sp>
      <p:sp>
        <p:nvSpPr>
          <p:cNvPr id="2678" name="Google Shape;2678;g2d024d6cf77_2_913"/>
          <p:cNvSpPr txBox="1"/>
          <p:nvPr/>
        </p:nvSpPr>
        <p:spPr>
          <a:xfrm>
            <a:off x="1035975" y="1470225"/>
            <a:ext cx="31821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latin typeface="Comic Sans MS"/>
                <a:ea typeface="Comic Sans MS"/>
                <a:cs typeface="Comic Sans MS"/>
                <a:sym typeface="Comic Sans MS"/>
              </a:rPr>
              <a:t>After transformation of variables </a:t>
            </a:r>
            <a:endParaRPr>
              <a:solidFill>
                <a:schemeClr val="dk1"/>
              </a:solidFill>
              <a:latin typeface="Comic Sans MS"/>
              <a:ea typeface="Comic Sans MS"/>
              <a:cs typeface="Comic Sans MS"/>
              <a:sym typeface="Comic Sans MS"/>
            </a:endParaRPr>
          </a:p>
        </p:txBody>
      </p:sp>
      <p:sp>
        <p:nvSpPr>
          <p:cNvPr id="2679" name="Google Shape;2679;g2d024d6cf77_2_913"/>
          <p:cNvSpPr/>
          <p:nvPr/>
        </p:nvSpPr>
        <p:spPr>
          <a:xfrm rot="5400000">
            <a:off x="2219738" y="2010663"/>
            <a:ext cx="537900" cy="3534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80" name="Google Shape;2680;g2d024d6cf77_2_913"/>
          <p:cNvSpPr txBox="1"/>
          <p:nvPr/>
        </p:nvSpPr>
        <p:spPr>
          <a:xfrm>
            <a:off x="626025" y="2708063"/>
            <a:ext cx="4280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300">
                <a:solidFill>
                  <a:schemeClr val="dk1"/>
                </a:solidFill>
                <a:latin typeface="Comic Sans MS"/>
                <a:ea typeface="Comic Sans MS"/>
                <a:cs typeface="Comic Sans MS"/>
                <a:sym typeface="Comic Sans MS"/>
              </a:rPr>
              <a:t>P-value of Jarque-Bera </a:t>
            </a:r>
            <a:r>
              <a:rPr b="1" lang="es-ES" sz="1300">
                <a:solidFill>
                  <a:schemeClr val="dk1"/>
                </a:solidFill>
                <a:latin typeface="Comic Sans MS"/>
                <a:ea typeface="Comic Sans MS"/>
                <a:cs typeface="Comic Sans MS"/>
                <a:sym typeface="Comic Sans MS"/>
              </a:rPr>
              <a:t>decreased</a:t>
            </a:r>
            <a:endParaRPr sz="13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rPr lang="es-ES" sz="1300">
                <a:solidFill>
                  <a:schemeClr val="dk1"/>
                </a:solidFill>
                <a:latin typeface="Comic Sans MS"/>
                <a:ea typeface="Comic Sans MS"/>
                <a:cs typeface="Comic Sans MS"/>
                <a:sym typeface="Comic Sans MS"/>
              </a:rPr>
              <a:t>   From 0.0001 to 5.745e-6 </a:t>
            </a:r>
            <a:endParaRPr sz="13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rPr lang="es-ES" sz="1300">
                <a:solidFill>
                  <a:schemeClr val="dk1"/>
                </a:solidFill>
                <a:latin typeface="Comic Sans MS"/>
                <a:ea typeface="Comic Sans MS"/>
                <a:cs typeface="Comic Sans MS"/>
                <a:sym typeface="Comic Sans MS"/>
              </a:rPr>
              <a:t>Normality is Still </a:t>
            </a:r>
            <a:r>
              <a:rPr b="1" lang="es-ES" sz="1300">
                <a:solidFill>
                  <a:schemeClr val="dk1"/>
                </a:solidFill>
                <a:latin typeface="Comic Sans MS"/>
                <a:ea typeface="Comic Sans MS"/>
                <a:cs typeface="Comic Sans MS"/>
                <a:sym typeface="Comic Sans MS"/>
              </a:rPr>
              <a:t>Rejected</a:t>
            </a:r>
            <a:endParaRPr b="1" sz="1300">
              <a:solidFill>
                <a:schemeClr val="dk1"/>
              </a:solidFill>
              <a:latin typeface="Comic Sans MS"/>
              <a:ea typeface="Comic Sans MS"/>
              <a:cs typeface="Comic Sans MS"/>
              <a:sym typeface="Comic Sans MS"/>
            </a:endParaRPr>
          </a:p>
        </p:txBody>
      </p:sp>
      <p:sp>
        <p:nvSpPr>
          <p:cNvPr id="2681" name="Google Shape;2681;g2d024d6cf77_2_913"/>
          <p:cNvSpPr txBox="1"/>
          <p:nvPr/>
        </p:nvSpPr>
        <p:spPr>
          <a:xfrm>
            <a:off x="5409075" y="1250900"/>
            <a:ext cx="1888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200">
                <a:solidFill>
                  <a:schemeClr val="dk1"/>
                </a:solidFill>
                <a:latin typeface="Comic Sans MS"/>
                <a:ea typeface="Comic Sans MS"/>
                <a:cs typeface="Comic Sans MS"/>
                <a:sym typeface="Comic Sans MS"/>
              </a:rPr>
              <a:t>Q-Q plot (after)</a:t>
            </a:r>
            <a:endParaRPr sz="1200">
              <a:solidFill>
                <a:schemeClr val="dk1"/>
              </a:solidFill>
              <a:latin typeface="Comic Sans MS"/>
              <a:ea typeface="Comic Sans MS"/>
              <a:cs typeface="Comic Sans MS"/>
              <a:sym typeface="Comic Sans MS"/>
            </a:endParaRPr>
          </a:p>
        </p:txBody>
      </p:sp>
      <p:pic>
        <p:nvPicPr>
          <p:cNvPr id="2682" name="Google Shape;2682;g2d024d6cf77_2_913"/>
          <p:cNvPicPr preferRelativeResize="0"/>
          <p:nvPr/>
        </p:nvPicPr>
        <p:blipFill rotWithShape="1">
          <a:blip r:embed="rId4">
            <a:alphaModFix/>
          </a:blip>
          <a:srcRect b="0" l="0" r="0" t="0"/>
          <a:stretch/>
        </p:blipFill>
        <p:spPr>
          <a:xfrm rot="-2306801">
            <a:off x="3309524" y="1990434"/>
            <a:ext cx="443614" cy="607915"/>
          </a:xfrm>
          <a:prstGeom prst="rect">
            <a:avLst/>
          </a:prstGeom>
          <a:noFill/>
          <a:ln>
            <a:noFill/>
          </a:ln>
        </p:spPr>
      </p:pic>
      <p:sp>
        <p:nvSpPr>
          <p:cNvPr id="2683" name="Google Shape;2683;g2d024d6cf77_2_913"/>
          <p:cNvSpPr txBox="1"/>
          <p:nvPr/>
        </p:nvSpPr>
        <p:spPr>
          <a:xfrm>
            <a:off x="1266075" y="36845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rgbClr val="695D46"/>
                </a:solidFill>
                <a:latin typeface="Comic Sans MS"/>
                <a:ea typeface="Comic Sans MS"/>
                <a:cs typeface="Comic Sans MS"/>
                <a:sym typeface="Comic Sans MS"/>
              </a:rPr>
              <a:t>*we also check other statistics: </a:t>
            </a:r>
            <a:r>
              <a:rPr lang="es-ES" sz="1200">
                <a:solidFill>
                  <a:srgbClr val="695D46"/>
                </a:solidFill>
                <a:latin typeface="Comic Sans MS"/>
                <a:ea typeface="Comic Sans MS"/>
                <a:cs typeface="Comic Sans MS"/>
                <a:sym typeface="Comic Sans MS"/>
              </a:rPr>
              <a:t>heteroskedasticity</a:t>
            </a:r>
            <a:r>
              <a:rPr lang="es-ES" sz="1200">
                <a:solidFill>
                  <a:srgbClr val="695D46"/>
                </a:solidFill>
                <a:latin typeface="Comic Sans MS"/>
                <a:ea typeface="Comic Sans MS"/>
                <a:cs typeface="Comic Sans MS"/>
                <a:sym typeface="Comic Sans MS"/>
              </a:rPr>
              <a:t> and autocorrelation improved </a:t>
            </a:r>
            <a:r>
              <a:rPr b="1" lang="es-ES" sz="1200">
                <a:solidFill>
                  <a:srgbClr val="695D46"/>
                </a:solidFill>
                <a:latin typeface="Comic Sans MS"/>
                <a:ea typeface="Comic Sans MS"/>
                <a:cs typeface="Comic Sans MS"/>
                <a:sym typeface="Comic Sans MS"/>
              </a:rPr>
              <a:t>but </a:t>
            </a:r>
            <a:r>
              <a:rPr lang="es-ES" sz="1200">
                <a:solidFill>
                  <a:srgbClr val="695D46"/>
                </a:solidFill>
                <a:latin typeface="Comic Sans MS"/>
                <a:ea typeface="Comic Sans MS"/>
                <a:cs typeface="Comic Sans MS"/>
                <a:sym typeface="Comic Sans MS"/>
              </a:rPr>
              <a:t>linearity become worse</a:t>
            </a:r>
            <a:endParaRPr sz="1200">
              <a:solidFill>
                <a:srgbClr val="695D46"/>
              </a:solidFill>
              <a:latin typeface="Comic Sans MS"/>
              <a:ea typeface="Comic Sans MS"/>
              <a:cs typeface="Comic Sans MS"/>
              <a:sym typeface="Comic Sans MS"/>
            </a:endParaRPr>
          </a:p>
        </p:txBody>
      </p:sp>
      <p:sp>
        <p:nvSpPr>
          <p:cNvPr id="2684" name="Google Shape;2684;g2d024d6cf77_2_913"/>
          <p:cNvSpPr txBox="1"/>
          <p:nvPr/>
        </p:nvSpPr>
        <p:spPr>
          <a:xfrm>
            <a:off x="4465025" y="4094500"/>
            <a:ext cx="43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solidFill>
                  <a:schemeClr val="dk2"/>
                </a:solidFill>
                <a:latin typeface="Comic Sans MS"/>
                <a:ea typeface="Comic Sans MS"/>
                <a:cs typeface="Comic Sans MS"/>
                <a:sym typeface="Comic Sans MS"/>
              </a:rPr>
              <a:t>KEY OBSERVATIONS –  Autocorrelation issues for both datasets improved after transformation of variables</a:t>
            </a:r>
            <a:endParaRPr sz="900"/>
          </a:p>
        </p:txBody>
      </p:sp>
      <p:grpSp>
        <p:nvGrpSpPr>
          <p:cNvPr id="2685" name="Google Shape;2685;g2d024d6cf77_2_913"/>
          <p:cNvGrpSpPr/>
          <p:nvPr/>
        </p:nvGrpSpPr>
        <p:grpSpPr>
          <a:xfrm rot="-1845014">
            <a:off x="4401552" y="3964582"/>
            <a:ext cx="340886" cy="178910"/>
            <a:chOff x="2084325" y="363300"/>
            <a:chExt cx="484150" cy="254100"/>
          </a:xfrm>
        </p:grpSpPr>
        <p:sp>
          <p:nvSpPr>
            <p:cNvPr id="2686" name="Google Shape;2686;g2d024d6cf77_2_91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highlight>
                  <a:srgbClr val="F9CB9C"/>
                </a:highlight>
                <a:latin typeface="Arial"/>
                <a:ea typeface="Arial"/>
                <a:cs typeface="Arial"/>
                <a:sym typeface="Arial"/>
              </a:endParaRPr>
            </a:p>
          </p:txBody>
        </p:sp>
        <p:sp>
          <p:nvSpPr>
            <p:cNvPr id="2687" name="Google Shape;2687;g2d024d6cf77_2_91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highlight>
                  <a:srgbClr val="F9CB9C"/>
                </a:highlight>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g1ff523f9015_0_272"/>
          <p:cNvSpPr txBox="1"/>
          <p:nvPr>
            <p:ph type="title"/>
          </p:nvPr>
        </p:nvSpPr>
        <p:spPr>
          <a:xfrm>
            <a:off x="723900" y="619690"/>
            <a:ext cx="7696200" cy="715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150"/>
              <a:buFont typeface="Pacifico"/>
              <a:buNone/>
            </a:pPr>
            <a:r>
              <a:rPr lang="es-ES" sz="3050"/>
              <a:t>Why </a:t>
            </a:r>
            <a:r>
              <a:rPr lang="es-ES" sz="3050">
                <a:solidFill>
                  <a:srgbClr val="00C3B1"/>
                </a:solidFill>
              </a:rPr>
              <a:t>Transformation </a:t>
            </a:r>
            <a:r>
              <a:rPr lang="es-ES" sz="3050"/>
              <a:t>does</a:t>
            </a:r>
            <a:r>
              <a:rPr lang="es-ES" sz="3050">
                <a:solidFill>
                  <a:srgbClr val="00C3B1"/>
                </a:solidFill>
              </a:rPr>
              <a:t> </a:t>
            </a:r>
            <a:r>
              <a:rPr lang="es-ES" sz="3050"/>
              <a:t>not always work.</a:t>
            </a:r>
            <a:endParaRPr sz="3050"/>
          </a:p>
        </p:txBody>
      </p:sp>
      <p:sp>
        <p:nvSpPr>
          <p:cNvPr id="2694" name="Google Shape;2694;g1ff523f9015_0_272"/>
          <p:cNvSpPr txBox="1"/>
          <p:nvPr>
            <p:ph idx="1" type="body"/>
          </p:nvPr>
        </p:nvSpPr>
        <p:spPr>
          <a:xfrm>
            <a:off x="674125" y="3277500"/>
            <a:ext cx="2732100" cy="839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ES" sz="1000">
                <a:latin typeface="Comic Sans MS"/>
                <a:ea typeface="Comic Sans MS"/>
                <a:cs typeface="Comic Sans MS"/>
                <a:sym typeface="Comic Sans MS"/>
              </a:rPr>
              <a:t>In both cross-sectional and time series data, we see that transformations improve one issue while worsening another. </a:t>
            </a:r>
            <a:endParaRPr sz="1000">
              <a:latin typeface="Comic Sans MS"/>
              <a:ea typeface="Comic Sans MS"/>
              <a:cs typeface="Comic Sans MS"/>
              <a:sym typeface="Comic Sans MS"/>
            </a:endParaRPr>
          </a:p>
        </p:txBody>
      </p:sp>
      <p:sp>
        <p:nvSpPr>
          <p:cNvPr id="2695" name="Google Shape;2695;g1ff523f9015_0_272"/>
          <p:cNvSpPr txBox="1"/>
          <p:nvPr>
            <p:ph idx="2" type="body"/>
          </p:nvPr>
        </p:nvSpPr>
        <p:spPr>
          <a:xfrm>
            <a:off x="3360177" y="3201018"/>
            <a:ext cx="2444400" cy="839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ES" sz="1000">
                <a:latin typeface="Comic Sans MS"/>
                <a:ea typeface="Comic Sans MS"/>
                <a:cs typeface="Comic Sans MS"/>
                <a:sym typeface="Comic Sans MS"/>
              </a:rPr>
              <a:t> Time series data: autocorrelation and non-stationarity</a:t>
            </a:r>
            <a:endParaRPr sz="1000">
              <a:latin typeface="Comic Sans MS"/>
              <a:ea typeface="Comic Sans MS"/>
              <a:cs typeface="Comic Sans MS"/>
              <a:sym typeface="Comic Sans MS"/>
            </a:endParaRPr>
          </a:p>
          <a:p>
            <a:pPr indent="0" lvl="0" marL="0" rtl="0" algn="ctr">
              <a:lnSpc>
                <a:spcPct val="90000"/>
              </a:lnSpc>
              <a:spcBef>
                <a:spcPts val="0"/>
              </a:spcBef>
              <a:spcAft>
                <a:spcPts val="0"/>
              </a:spcAft>
              <a:buClr>
                <a:schemeClr val="dk1"/>
              </a:buClr>
              <a:buSzPts val="1400"/>
              <a:buNone/>
            </a:pPr>
            <a:r>
              <a:rPr lang="es-ES" sz="1000">
                <a:latin typeface="Comic Sans MS"/>
                <a:ea typeface="Comic Sans MS"/>
                <a:cs typeface="Comic Sans MS"/>
                <a:sym typeface="Comic Sans MS"/>
              </a:rPr>
              <a:t>– simple transformations might not be able to eliminate those issues, especially if seasonality or trend components are strong.</a:t>
            </a:r>
            <a:endParaRPr sz="1000">
              <a:latin typeface="Comic Sans MS"/>
              <a:ea typeface="Comic Sans MS"/>
              <a:cs typeface="Comic Sans MS"/>
              <a:sym typeface="Comic Sans MS"/>
            </a:endParaRPr>
          </a:p>
        </p:txBody>
      </p:sp>
      <p:sp>
        <p:nvSpPr>
          <p:cNvPr id="2696" name="Google Shape;2696;g1ff523f9015_0_272"/>
          <p:cNvSpPr txBox="1"/>
          <p:nvPr>
            <p:ph idx="3" type="body"/>
          </p:nvPr>
        </p:nvSpPr>
        <p:spPr>
          <a:xfrm>
            <a:off x="661426" y="2635725"/>
            <a:ext cx="28887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s-ES" sz="1900"/>
              <a:t>Gives Partial Correction</a:t>
            </a:r>
            <a:endParaRPr sz="1900"/>
          </a:p>
        </p:txBody>
      </p:sp>
      <p:sp>
        <p:nvSpPr>
          <p:cNvPr id="2697" name="Google Shape;2697;g1ff523f9015_0_272"/>
          <p:cNvSpPr txBox="1"/>
          <p:nvPr>
            <p:ph idx="4" type="body"/>
          </p:nvPr>
        </p:nvSpPr>
        <p:spPr>
          <a:xfrm>
            <a:off x="3362777" y="2560949"/>
            <a:ext cx="24444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s-ES" sz="1900"/>
              <a:t>Non-Stationarity in Time Series</a:t>
            </a:r>
            <a:endParaRPr sz="1900"/>
          </a:p>
        </p:txBody>
      </p:sp>
      <p:sp>
        <p:nvSpPr>
          <p:cNvPr id="2698" name="Google Shape;2698;g1ff523f9015_0_272"/>
          <p:cNvSpPr txBox="1"/>
          <p:nvPr>
            <p:ph idx="5" type="body"/>
          </p:nvPr>
        </p:nvSpPr>
        <p:spPr>
          <a:xfrm>
            <a:off x="5907527" y="3201018"/>
            <a:ext cx="2444400" cy="839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None/>
            </a:pPr>
            <a:r>
              <a:rPr lang="es-ES" sz="1000">
                <a:latin typeface="Comic Sans MS"/>
                <a:ea typeface="Comic Sans MS"/>
                <a:cs typeface="Comic Sans MS"/>
                <a:sym typeface="Comic Sans MS"/>
              </a:rPr>
              <a:t> Data with complex underlying patterns or extreme non-linearity may not be adequately addressed by this transformation alone.</a:t>
            </a:r>
            <a:endParaRPr sz="1000">
              <a:latin typeface="Comic Sans MS"/>
              <a:ea typeface="Comic Sans MS"/>
              <a:cs typeface="Comic Sans MS"/>
              <a:sym typeface="Comic Sans MS"/>
            </a:endParaRPr>
          </a:p>
        </p:txBody>
      </p:sp>
      <p:sp>
        <p:nvSpPr>
          <p:cNvPr id="2699" name="Google Shape;2699;g1ff523f9015_0_272"/>
          <p:cNvSpPr txBox="1"/>
          <p:nvPr>
            <p:ph idx="6" type="body"/>
          </p:nvPr>
        </p:nvSpPr>
        <p:spPr>
          <a:xfrm>
            <a:off x="5825087" y="2635713"/>
            <a:ext cx="26094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lang="es-ES" sz="1900"/>
              <a:t>Complex Relationships</a:t>
            </a:r>
            <a:endParaRPr sz="1900"/>
          </a:p>
        </p:txBody>
      </p:sp>
      <p:sp>
        <p:nvSpPr>
          <p:cNvPr id="2700" name="Google Shape;2700;g1ff523f9015_0_272"/>
          <p:cNvSpPr/>
          <p:nvPr/>
        </p:nvSpPr>
        <p:spPr>
          <a:xfrm>
            <a:off x="1682413" y="1785845"/>
            <a:ext cx="715500" cy="715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1" name="Google Shape;2701;g1ff523f9015_0_272"/>
          <p:cNvSpPr/>
          <p:nvPr/>
        </p:nvSpPr>
        <p:spPr>
          <a:xfrm>
            <a:off x="4224664" y="1785845"/>
            <a:ext cx="715500" cy="715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2" name="Google Shape;2702;g1ff523f9015_0_272"/>
          <p:cNvSpPr/>
          <p:nvPr/>
        </p:nvSpPr>
        <p:spPr>
          <a:xfrm>
            <a:off x="6772014" y="1785845"/>
            <a:ext cx="715500" cy="715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03" name="Google Shape;2703;g1ff523f9015_0_272"/>
          <p:cNvGrpSpPr/>
          <p:nvPr/>
        </p:nvGrpSpPr>
        <p:grpSpPr>
          <a:xfrm rot="1275653">
            <a:off x="7766774" y="1231609"/>
            <a:ext cx="413708" cy="193842"/>
            <a:chOff x="2240475" y="3205350"/>
            <a:chExt cx="413725" cy="193850"/>
          </a:xfrm>
        </p:grpSpPr>
        <p:sp>
          <p:nvSpPr>
            <p:cNvPr id="2704" name="Google Shape;2704;g1ff523f9015_0_272"/>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705" name="Google Shape;2705;g1ff523f9015_0_272"/>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706" name="Google Shape;2706;g1ff523f9015_0_272"/>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2707" name="Google Shape;2707;g1ff523f9015_0_272"/>
          <p:cNvPicPr preferRelativeResize="0"/>
          <p:nvPr/>
        </p:nvPicPr>
        <p:blipFill rotWithShape="1">
          <a:blip r:embed="rId3">
            <a:alphaModFix/>
          </a:blip>
          <a:srcRect b="0" l="0" r="0" t="0"/>
          <a:stretch/>
        </p:blipFill>
        <p:spPr>
          <a:xfrm>
            <a:off x="940943" y="791735"/>
            <a:ext cx="219075" cy="371475"/>
          </a:xfrm>
          <a:prstGeom prst="rect">
            <a:avLst/>
          </a:prstGeom>
          <a:noFill/>
          <a:ln>
            <a:noFill/>
          </a:ln>
        </p:spPr>
      </p:pic>
      <p:grpSp>
        <p:nvGrpSpPr>
          <p:cNvPr id="2708" name="Google Shape;2708;g1ff523f9015_0_272"/>
          <p:cNvGrpSpPr/>
          <p:nvPr/>
        </p:nvGrpSpPr>
        <p:grpSpPr>
          <a:xfrm>
            <a:off x="8038004" y="414297"/>
            <a:ext cx="364223" cy="308482"/>
            <a:chOff x="7618542" y="1176140"/>
            <a:chExt cx="558025" cy="472625"/>
          </a:xfrm>
        </p:grpSpPr>
        <p:sp>
          <p:nvSpPr>
            <p:cNvPr id="2709" name="Google Shape;2709;g1ff523f9015_0_272"/>
            <p:cNvSpPr/>
            <p:nvPr/>
          </p:nvSpPr>
          <p:spPr>
            <a:xfrm>
              <a:off x="7772716" y="1177978"/>
              <a:ext cx="193660" cy="372765"/>
            </a:xfrm>
            <a:custGeom>
              <a:rect b="b" l="l" r="r" t="t"/>
              <a:pathLst>
                <a:path extrusionOk="0" h="591690" w="307397">
                  <a:moveTo>
                    <a:pt x="98" y="526035"/>
                  </a:moveTo>
                  <a:cubicBezTo>
                    <a:pt x="860" y="500413"/>
                    <a:pt x="9242" y="476600"/>
                    <a:pt x="19529" y="453740"/>
                  </a:cubicBezTo>
                  <a:cubicBezTo>
                    <a:pt x="74202" y="332392"/>
                    <a:pt x="127637" y="210376"/>
                    <a:pt x="184692" y="90076"/>
                  </a:cubicBezTo>
                  <a:cubicBezTo>
                    <a:pt x="195170" y="68073"/>
                    <a:pt x="206790" y="46737"/>
                    <a:pt x="221935" y="27401"/>
                  </a:cubicBezTo>
                  <a:cubicBezTo>
                    <a:pt x="228126" y="19591"/>
                    <a:pt x="235365" y="12923"/>
                    <a:pt x="243652" y="7399"/>
                  </a:cubicBezTo>
                  <a:cubicBezTo>
                    <a:pt x="266512" y="-7841"/>
                    <a:pt x="293944" y="1303"/>
                    <a:pt x="302993" y="27115"/>
                  </a:cubicBezTo>
                  <a:cubicBezTo>
                    <a:pt x="310994" y="49785"/>
                    <a:pt x="306707" y="72359"/>
                    <a:pt x="301088" y="94552"/>
                  </a:cubicBezTo>
                  <a:cubicBezTo>
                    <a:pt x="287657" y="147892"/>
                    <a:pt x="265274" y="197994"/>
                    <a:pt x="244509" y="248667"/>
                  </a:cubicBezTo>
                  <a:cubicBezTo>
                    <a:pt x="208695" y="336011"/>
                    <a:pt x="169452" y="421736"/>
                    <a:pt x="130400" y="507652"/>
                  </a:cubicBezTo>
                  <a:cubicBezTo>
                    <a:pt x="117827" y="535369"/>
                    <a:pt x="103730" y="562706"/>
                    <a:pt x="76202" y="579375"/>
                  </a:cubicBezTo>
                  <a:cubicBezTo>
                    <a:pt x="70678" y="582709"/>
                    <a:pt x="64963" y="585947"/>
                    <a:pt x="59057" y="588328"/>
                  </a:cubicBezTo>
                  <a:cubicBezTo>
                    <a:pt x="37150" y="596901"/>
                    <a:pt x="17624" y="588805"/>
                    <a:pt x="8384" y="567183"/>
                  </a:cubicBezTo>
                  <a:cubicBezTo>
                    <a:pt x="2765" y="554134"/>
                    <a:pt x="-93" y="540418"/>
                    <a:pt x="2" y="5260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710" name="Google Shape;2710;g1ff523f9015_0_272"/>
            <p:cNvSpPr/>
            <p:nvPr/>
          </p:nvSpPr>
          <p:spPr>
            <a:xfrm>
              <a:off x="7906344" y="1400629"/>
              <a:ext cx="270223" cy="248136"/>
            </a:xfrm>
            <a:custGeom>
              <a:rect b="b" l="l" r="r" t="t"/>
              <a:pathLst>
                <a:path extrusionOk="0" h="393866" w="428925">
                  <a:moveTo>
                    <a:pt x="43443" y="393772"/>
                  </a:moveTo>
                  <a:cubicBezTo>
                    <a:pt x="11820" y="393581"/>
                    <a:pt x="-4658" y="372626"/>
                    <a:pt x="1152" y="346718"/>
                  </a:cubicBezTo>
                  <a:cubicBezTo>
                    <a:pt x="6201" y="324144"/>
                    <a:pt x="20107" y="306427"/>
                    <a:pt x="34776" y="289378"/>
                  </a:cubicBezTo>
                  <a:cubicBezTo>
                    <a:pt x="71352" y="246801"/>
                    <a:pt x="114024" y="210415"/>
                    <a:pt x="154886" y="172220"/>
                  </a:cubicBezTo>
                  <a:cubicBezTo>
                    <a:pt x="193462" y="136120"/>
                    <a:pt x="232800" y="100878"/>
                    <a:pt x="271853" y="65350"/>
                  </a:cubicBezTo>
                  <a:cubicBezTo>
                    <a:pt x="299666" y="40013"/>
                    <a:pt x="328431" y="16201"/>
                    <a:pt x="365674" y="5723"/>
                  </a:cubicBezTo>
                  <a:cubicBezTo>
                    <a:pt x="375104" y="3056"/>
                    <a:pt x="384343" y="-182"/>
                    <a:pt x="394344" y="8"/>
                  </a:cubicBezTo>
                  <a:cubicBezTo>
                    <a:pt x="417014" y="294"/>
                    <a:pt x="432635" y="18391"/>
                    <a:pt x="428158" y="40585"/>
                  </a:cubicBezTo>
                  <a:cubicBezTo>
                    <a:pt x="421967" y="70779"/>
                    <a:pt x="407108" y="96782"/>
                    <a:pt x="386153" y="119166"/>
                  </a:cubicBezTo>
                  <a:cubicBezTo>
                    <a:pt x="352815" y="154694"/>
                    <a:pt x="314430" y="184793"/>
                    <a:pt x="278616" y="217559"/>
                  </a:cubicBezTo>
                  <a:cubicBezTo>
                    <a:pt x="245373" y="248039"/>
                    <a:pt x="211274" y="277567"/>
                    <a:pt x="177174" y="307094"/>
                  </a:cubicBezTo>
                  <a:cubicBezTo>
                    <a:pt x="147075" y="333193"/>
                    <a:pt x="116595" y="359005"/>
                    <a:pt x="82020" y="379198"/>
                  </a:cubicBezTo>
                  <a:cubicBezTo>
                    <a:pt x="68304" y="387199"/>
                    <a:pt x="54016" y="393581"/>
                    <a:pt x="43539" y="3938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711" name="Google Shape;2711;g1ff523f9015_0_272"/>
            <p:cNvSpPr/>
            <p:nvPr/>
          </p:nvSpPr>
          <p:spPr>
            <a:xfrm>
              <a:off x="7618542" y="1176140"/>
              <a:ext cx="97371" cy="325571"/>
            </a:xfrm>
            <a:custGeom>
              <a:rect b="b" l="l" r="r" t="t"/>
              <a:pathLst>
                <a:path extrusionOk="0" h="516780" w="154557">
                  <a:moveTo>
                    <a:pt x="154557" y="70462"/>
                  </a:moveTo>
                  <a:cubicBezTo>
                    <a:pt x="152843" y="111229"/>
                    <a:pt x="147700" y="148948"/>
                    <a:pt x="142937" y="186572"/>
                  </a:cubicBezTo>
                  <a:cubicBezTo>
                    <a:pt x="135603" y="244293"/>
                    <a:pt x="127983" y="301920"/>
                    <a:pt x="120553" y="359546"/>
                  </a:cubicBezTo>
                  <a:cubicBezTo>
                    <a:pt x="114457" y="406980"/>
                    <a:pt x="96741" y="450605"/>
                    <a:pt x="76643" y="493372"/>
                  </a:cubicBezTo>
                  <a:cubicBezTo>
                    <a:pt x="74547" y="497754"/>
                    <a:pt x="71309" y="501754"/>
                    <a:pt x="67975" y="505278"/>
                  </a:cubicBezTo>
                  <a:cubicBezTo>
                    <a:pt x="50544" y="523281"/>
                    <a:pt x="26922" y="519756"/>
                    <a:pt x="15397" y="497468"/>
                  </a:cubicBezTo>
                  <a:cubicBezTo>
                    <a:pt x="7872" y="482895"/>
                    <a:pt x="8063" y="466512"/>
                    <a:pt x="5205" y="450891"/>
                  </a:cubicBezTo>
                  <a:cubicBezTo>
                    <a:pt x="-4605" y="396503"/>
                    <a:pt x="824" y="342687"/>
                    <a:pt x="10158" y="288870"/>
                  </a:cubicBezTo>
                  <a:cubicBezTo>
                    <a:pt x="20731" y="228196"/>
                    <a:pt x="27780" y="166950"/>
                    <a:pt x="39591" y="106562"/>
                  </a:cubicBezTo>
                  <a:cubicBezTo>
                    <a:pt x="44734" y="80463"/>
                    <a:pt x="50163" y="54270"/>
                    <a:pt x="62927" y="30552"/>
                  </a:cubicBezTo>
                  <a:cubicBezTo>
                    <a:pt x="74833" y="8550"/>
                    <a:pt x="93978" y="-2690"/>
                    <a:pt x="113409" y="549"/>
                  </a:cubicBezTo>
                  <a:cubicBezTo>
                    <a:pt x="133793" y="3978"/>
                    <a:pt x="149128" y="22075"/>
                    <a:pt x="152367" y="47031"/>
                  </a:cubicBezTo>
                  <a:cubicBezTo>
                    <a:pt x="153510" y="55698"/>
                    <a:pt x="153986" y="64461"/>
                    <a:pt x="154557" y="704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712" name="Google Shape;2712;g1ff523f9015_0_272"/>
          <p:cNvGrpSpPr/>
          <p:nvPr/>
        </p:nvGrpSpPr>
        <p:grpSpPr>
          <a:xfrm>
            <a:off x="4415343" y="1973995"/>
            <a:ext cx="339253" cy="339253"/>
            <a:chOff x="3271200" y="1435075"/>
            <a:chExt cx="481825" cy="481825"/>
          </a:xfrm>
        </p:grpSpPr>
        <p:sp>
          <p:nvSpPr>
            <p:cNvPr id="2713" name="Google Shape;2713;g1ff523f9015_0_2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14" name="Google Shape;2714;g1ff523f9015_0_2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15" name="Google Shape;2715;g1ff523f9015_0_272"/>
          <p:cNvGrpSpPr/>
          <p:nvPr/>
        </p:nvGrpSpPr>
        <p:grpSpPr>
          <a:xfrm>
            <a:off x="1870555" y="1973970"/>
            <a:ext cx="339253" cy="339253"/>
            <a:chOff x="5049725" y="3806450"/>
            <a:chExt cx="481825" cy="481825"/>
          </a:xfrm>
        </p:grpSpPr>
        <p:sp>
          <p:nvSpPr>
            <p:cNvPr id="2716" name="Google Shape;2716;g1ff523f9015_0_2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17" name="Google Shape;2717;g1ff523f9015_0_2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18" name="Google Shape;2718;g1ff523f9015_0_2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19" name="Google Shape;2719;g1ff523f9015_0_272"/>
          <p:cNvSpPr/>
          <p:nvPr/>
        </p:nvSpPr>
        <p:spPr>
          <a:xfrm>
            <a:off x="6955055" y="1973986"/>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0" name="Google Shape;2720;g1ff523f9015_0_272"/>
          <p:cNvSpPr txBox="1"/>
          <p:nvPr/>
        </p:nvSpPr>
        <p:spPr>
          <a:xfrm>
            <a:off x="1055875" y="1260925"/>
            <a:ext cx="3000000" cy="42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s-ES" sz="1750">
                <a:solidFill>
                  <a:schemeClr val="dk1"/>
                </a:solidFill>
                <a:latin typeface="Pacifico"/>
                <a:ea typeface="Pacifico"/>
                <a:cs typeface="Pacifico"/>
                <a:sym typeface="Pacifico"/>
              </a:rPr>
              <a:t>Our Guesses:</a:t>
            </a:r>
            <a:endParaRPr sz="1750">
              <a:solidFill>
                <a:schemeClr val="dk1"/>
              </a:solidFill>
              <a:latin typeface="Pacifico"/>
              <a:ea typeface="Pacifico"/>
              <a:cs typeface="Pacifico"/>
              <a:sym typeface="Pacific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500"/>
                                        <p:tgtEl>
                                          <p:spTgt spid="269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08"/>
                                        </p:tgtEl>
                                        <p:attrNameLst>
                                          <p:attrName>style.visibility</p:attrName>
                                        </p:attrNameLst>
                                      </p:cBhvr>
                                      <p:to>
                                        <p:strVal val="visible"/>
                                      </p:to>
                                    </p:set>
                                    <p:anim calcmode="lin" valueType="num">
                                      <p:cBhvr additive="base">
                                        <p:cTn dur="500"/>
                                        <p:tgtEl>
                                          <p:spTgt spid="2708"/>
                                        </p:tgtEl>
                                        <p:attrNameLst>
                                          <p:attrName>ppt_w</p:attrName>
                                        </p:attrNameLst>
                                      </p:cBhvr>
                                      <p:tavLst>
                                        <p:tav fmla="" tm="0">
                                          <p:val>
                                            <p:strVal val="0"/>
                                          </p:val>
                                        </p:tav>
                                        <p:tav fmla="" tm="100000">
                                          <p:val>
                                            <p:strVal val="#ppt_w"/>
                                          </p:val>
                                        </p:tav>
                                      </p:tavLst>
                                    </p:anim>
                                    <p:anim calcmode="lin" valueType="num">
                                      <p:cBhvr additive="base">
                                        <p:cTn dur="500"/>
                                        <p:tgtEl>
                                          <p:spTgt spid="270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07"/>
                                        </p:tgtEl>
                                        <p:attrNameLst>
                                          <p:attrName>style.visibility</p:attrName>
                                        </p:attrNameLst>
                                      </p:cBhvr>
                                      <p:to>
                                        <p:strVal val="visible"/>
                                      </p:to>
                                    </p:set>
                                    <p:animEffect filter="fade" transition="in">
                                      <p:cBhvr>
                                        <p:cTn dur="500"/>
                                        <p:tgtEl>
                                          <p:spTgt spid="2707"/>
                                        </p:tgtEl>
                                      </p:cBhvr>
                                    </p:animEffect>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par>
                                <p:cTn fill="hold" nodeType="withEffect" presetClass="entr" presetID="23" presetSubtype="16">
                                  <p:stCondLst>
                                    <p:cond delay="0"/>
                                  </p:stCondLst>
                                  <p:childTnLst>
                                    <p:set>
                                      <p:cBhvr>
                                        <p:cTn dur="1" fill="hold">
                                          <p:stCondLst>
                                            <p:cond delay="0"/>
                                          </p:stCondLst>
                                        </p:cTn>
                                        <p:tgtEl>
                                          <p:spTgt spid="2700"/>
                                        </p:tgtEl>
                                        <p:attrNameLst>
                                          <p:attrName>style.visibility</p:attrName>
                                        </p:attrNameLst>
                                      </p:cBhvr>
                                      <p:to>
                                        <p:strVal val="visible"/>
                                      </p:to>
                                    </p:set>
                                    <p:anim calcmode="lin" valueType="num">
                                      <p:cBhvr additive="base">
                                        <p:cTn dur="500"/>
                                        <p:tgtEl>
                                          <p:spTgt spid="2700"/>
                                        </p:tgtEl>
                                        <p:attrNameLst>
                                          <p:attrName>ppt_w</p:attrName>
                                        </p:attrNameLst>
                                      </p:cBhvr>
                                      <p:tavLst>
                                        <p:tav fmla="" tm="0">
                                          <p:val>
                                            <p:strVal val="0"/>
                                          </p:val>
                                        </p:tav>
                                        <p:tav fmla="" tm="100000">
                                          <p:val>
                                            <p:strVal val="#ppt_w"/>
                                          </p:val>
                                        </p:tav>
                                      </p:tavLst>
                                    </p:anim>
                                    <p:anim calcmode="lin" valueType="num">
                                      <p:cBhvr additive="base">
                                        <p:cTn dur="500"/>
                                        <p:tgtEl>
                                          <p:spTgt spid="270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96">
                                            <p:txEl>
                                              <p:pRg end="0" st="0"/>
                                            </p:txEl>
                                          </p:spTgt>
                                        </p:tgtEl>
                                        <p:attrNameLst>
                                          <p:attrName>style.visibility</p:attrName>
                                        </p:attrNameLst>
                                      </p:cBhvr>
                                      <p:to>
                                        <p:strVal val="visible"/>
                                      </p:to>
                                    </p:set>
                                    <p:animEffect filter="fade" transition="in">
                                      <p:cBhvr>
                                        <p:cTn dur="500"/>
                                        <p:tgtEl>
                                          <p:spTgt spid="26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4">
                                            <p:txEl>
                                              <p:pRg end="0" st="0"/>
                                            </p:txEl>
                                          </p:spTgt>
                                        </p:tgtEl>
                                        <p:attrNameLst>
                                          <p:attrName>style.visibility</p:attrName>
                                        </p:attrNameLst>
                                      </p:cBhvr>
                                      <p:to>
                                        <p:strVal val="visible"/>
                                      </p:to>
                                    </p:set>
                                    <p:animEffect filter="fade" transition="in">
                                      <p:cBhvr>
                                        <p:cTn dur="500"/>
                                        <p:tgtEl>
                                          <p:spTgt spid="2694">
                                            <p:txEl>
                                              <p:pRg end="0" st="0"/>
                                            </p:txEl>
                                          </p:spTgt>
                                        </p:tgtEl>
                                      </p:cBhvr>
                                    </p:animEffect>
                                  </p:childTnLst>
                                </p:cTn>
                              </p:par>
                              <p:par>
                                <p:cTn fill="hold" nodeType="withEffect" presetClass="entr" presetID="23" presetSubtype="16">
                                  <p:stCondLst>
                                    <p:cond delay="0"/>
                                  </p:stCondLst>
                                  <p:childTnLst>
                                    <p:set>
                                      <p:cBhvr>
                                        <p:cTn dur="1" fill="hold">
                                          <p:stCondLst>
                                            <p:cond delay="0"/>
                                          </p:stCondLst>
                                        </p:cTn>
                                        <p:tgtEl>
                                          <p:spTgt spid="2701"/>
                                        </p:tgtEl>
                                        <p:attrNameLst>
                                          <p:attrName>style.visibility</p:attrName>
                                        </p:attrNameLst>
                                      </p:cBhvr>
                                      <p:to>
                                        <p:strVal val="visible"/>
                                      </p:to>
                                    </p:set>
                                    <p:anim calcmode="lin" valueType="num">
                                      <p:cBhvr additive="base">
                                        <p:cTn dur="500"/>
                                        <p:tgtEl>
                                          <p:spTgt spid="2701"/>
                                        </p:tgtEl>
                                        <p:attrNameLst>
                                          <p:attrName>ppt_w</p:attrName>
                                        </p:attrNameLst>
                                      </p:cBhvr>
                                      <p:tavLst>
                                        <p:tav fmla="" tm="0">
                                          <p:val>
                                            <p:strVal val="0"/>
                                          </p:val>
                                        </p:tav>
                                        <p:tav fmla="" tm="100000">
                                          <p:val>
                                            <p:strVal val="#ppt_w"/>
                                          </p:val>
                                        </p:tav>
                                      </p:tavLst>
                                    </p:anim>
                                    <p:anim calcmode="lin" valueType="num">
                                      <p:cBhvr additive="base">
                                        <p:cTn dur="500"/>
                                        <p:tgtEl>
                                          <p:spTgt spid="270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97">
                                            <p:txEl>
                                              <p:pRg end="0" st="0"/>
                                            </p:txEl>
                                          </p:spTgt>
                                        </p:tgtEl>
                                        <p:attrNameLst>
                                          <p:attrName>style.visibility</p:attrName>
                                        </p:attrNameLst>
                                      </p:cBhvr>
                                      <p:to>
                                        <p:strVal val="visible"/>
                                      </p:to>
                                    </p:set>
                                    <p:animEffect filter="fade" transition="in">
                                      <p:cBhvr>
                                        <p:cTn dur="500"/>
                                        <p:tgtEl>
                                          <p:spTgt spid="26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0" st="0"/>
                                            </p:txEl>
                                          </p:spTgt>
                                        </p:tgtEl>
                                        <p:attrNameLst>
                                          <p:attrName>style.visibility</p:attrName>
                                        </p:attrNameLst>
                                      </p:cBhvr>
                                      <p:to>
                                        <p:strVal val="visible"/>
                                      </p:to>
                                    </p:set>
                                    <p:animEffect filter="fade" transition="in">
                                      <p:cBhvr>
                                        <p:cTn dur="500"/>
                                        <p:tgtEl>
                                          <p:spTgt spid="26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5">
                                            <p:txEl>
                                              <p:pRg end="1" st="1"/>
                                            </p:txEl>
                                          </p:spTgt>
                                        </p:tgtEl>
                                        <p:attrNameLst>
                                          <p:attrName>style.visibility</p:attrName>
                                        </p:attrNameLst>
                                      </p:cBhvr>
                                      <p:to>
                                        <p:strVal val="visible"/>
                                      </p:to>
                                    </p:set>
                                    <p:animEffect filter="fade" transition="in">
                                      <p:cBhvr>
                                        <p:cTn dur="500"/>
                                        <p:tgtEl>
                                          <p:spTgt spid="2695">
                                            <p:txEl>
                                              <p:pRg end="1" st="1"/>
                                            </p:txEl>
                                          </p:spTgt>
                                        </p:tgtEl>
                                      </p:cBhvr>
                                    </p:animEffect>
                                  </p:childTnLst>
                                </p:cTn>
                              </p:par>
                              <p:par>
                                <p:cTn fill="hold" nodeType="withEffect" presetClass="entr" presetID="23" presetSubtype="16">
                                  <p:stCondLst>
                                    <p:cond delay="0"/>
                                  </p:stCondLst>
                                  <p:childTnLst>
                                    <p:set>
                                      <p:cBhvr>
                                        <p:cTn dur="1" fill="hold">
                                          <p:stCondLst>
                                            <p:cond delay="0"/>
                                          </p:stCondLst>
                                        </p:cTn>
                                        <p:tgtEl>
                                          <p:spTgt spid="2702"/>
                                        </p:tgtEl>
                                        <p:attrNameLst>
                                          <p:attrName>style.visibility</p:attrName>
                                        </p:attrNameLst>
                                      </p:cBhvr>
                                      <p:to>
                                        <p:strVal val="visible"/>
                                      </p:to>
                                    </p:set>
                                    <p:anim calcmode="lin" valueType="num">
                                      <p:cBhvr additive="base">
                                        <p:cTn dur="500"/>
                                        <p:tgtEl>
                                          <p:spTgt spid="2702"/>
                                        </p:tgtEl>
                                        <p:attrNameLst>
                                          <p:attrName>ppt_w</p:attrName>
                                        </p:attrNameLst>
                                      </p:cBhvr>
                                      <p:tavLst>
                                        <p:tav fmla="" tm="0">
                                          <p:val>
                                            <p:strVal val="0"/>
                                          </p:val>
                                        </p:tav>
                                        <p:tav fmla="" tm="100000">
                                          <p:val>
                                            <p:strVal val="#ppt_w"/>
                                          </p:val>
                                        </p:tav>
                                      </p:tavLst>
                                    </p:anim>
                                    <p:anim calcmode="lin" valueType="num">
                                      <p:cBhvr additive="base">
                                        <p:cTn dur="500"/>
                                        <p:tgtEl>
                                          <p:spTgt spid="2702"/>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98">
                                            <p:txEl>
                                              <p:pRg end="0" st="0"/>
                                            </p:txEl>
                                          </p:spTgt>
                                        </p:tgtEl>
                                        <p:attrNameLst>
                                          <p:attrName>style.visibility</p:attrName>
                                        </p:attrNameLst>
                                      </p:cBhvr>
                                      <p:to>
                                        <p:strVal val="visible"/>
                                      </p:to>
                                    </p:set>
                                    <p:animEffect filter="fade" transition="in">
                                      <p:cBhvr>
                                        <p:cTn dur="500"/>
                                        <p:tgtEl>
                                          <p:spTgt spid="26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699">
                                            <p:txEl>
                                              <p:pRg end="0" st="0"/>
                                            </p:txEl>
                                          </p:spTgt>
                                        </p:tgtEl>
                                        <p:attrNameLst>
                                          <p:attrName>style.visibility</p:attrName>
                                        </p:attrNameLst>
                                      </p:cBhvr>
                                      <p:to>
                                        <p:strVal val="visible"/>
                                      </p:to>
                                    </p:set>
                                    <p:animEffect filter="fade" transition="in">
                                      <p:cBhvr>
                                        <p:cTn dur="500"/>
                                        <p:tgtEl>
                                          <p:spTgt spid="26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2"/>
          <p:cNvSpPr txBox="1"/>
          <p:nvPr>
            <p:ph idx="1" type="body"/>
          </p:nvPr>
        </p:nvSpPr>
        <p:spPr>
          <a:xfrm>
            <a:off x="1003700" y="2375550"/>
            <a:ext cx="3451800" cy="392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085"/>
              <a:buNone/>
            </a:pPr>
            <a:r>
              <a:rPr lang="es-ES" sz="1185">
                <a:latin typeface="Comic Sans MS"/>
                <a:ea typeface="Comic Sans MS"/>
                <a:cs typeface="Comic Sans MS"/>
                <a:sym typeface="Comic Sans MS"/>
              </a:rPr>
              <a:t>Numerical </a:t>
            </a:r>
            <a:r>
              <a:rPr lang="es-ES" sz="1185">
                <a:latin typeface="Comic Sans MS"/>
                <a:ea typeface="Comic Sans MS"/>
                <a:cs typeface="Comic Sans MS"/>
                <a:sym typeface="Comic Sans MS"/>
              </a:rPr>
              <a:t>Distribution, Outlier detection, linearity check, Standardization</a:t>
            </a:r>
            <a:endParaRPr sz="1185">
              <a:latin typeface="Comic Sans MS"/>
              <a:ea typeface="Comic Sans MS"/>
              <a:cs typeface="Comic Sans MS"/>
              <a:sym typeface="Comic Sans MS"/>
            </a:endParaRPr>
          </a:p>
        </p:txBody>
      </p:sp>
      <p:sp>
        <p:nvSpPr>
          <p:cNvPr id="1824" name="Google Shape;1824;p2"/>
          <p:cNvSpPr txBox="1"/>
          <p:nvPr>
            <p:ph idx="2" type="body"/>
          </p:nvPr>
        </p:nvSpPr>
        <p:spPr>
          <a:xfrm>
            <a:off x="670850" y="1820150"/>
            <a:ext cx="41175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Exploratory</a:t>
            </a:r>
            <a:r>
              <a:rPr lang="es-ES"/>
              <a:t> Data Analysis </a:t>
            </a:r>
            <a:endParaRPr/>
          </a:p>
        </p:txBody>
      </p:sp>
      <p:sp>
        <p:nvSpPr>
          <p:cNvPr id="1825" name="Google Shape;1825;p2"/>
          <p:cNvSpPr txBox="1"/>
          <p:nvPr>
            <p:ph idx="3" type="body"/>
          </p:nvPr>
        </p:nvSpPr>
        <p:spPr>
          <a:xfrm>
            <a:off x="1336627" y="1370938"/>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01</a:t>
            </a:r>
            <a:endParaRPr/>
          </a:p>
        </p:txBody>
      </p:sp>
      <p:sp>
        <p:nvSpPr>
          <p:cNvPr id="1826" name="Google Shape;1826;p2"/>
          <p:cNvSpPr txBox="1"/>
          <p:nvPr>
            <p:ph idx="4" type="body"/>
          </p:nvPr>
        </p:nvSpPr>
        <p:spPr>
          <a:xfrm>
            <a:off x="4858875" y="2343450"/>
            <a:ext cx="35658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None/>
            </a:pPr>
            <a:r>
              <a:rPr lang="es-ES" sz="1150">
                <a:latin typeface="Comic Sans MS"/>
                <a:ea typeface="Comic Sans MS"/>
                <a:cs typeface="Comic Sans MS"/>
                <a:sym typeface="Comic Sans MS"/>
              </a:rPr>
              <a:t>Multicollinearity</a:t>
            </a:r>
            <a:r>
              <a:rPr lang="es-ES" sz="1150">
                <a:latin typeface="Comic Sans MS"/>
                <a:ea typeface="Comic Sans MS"/>
                <a:cs typeface="Comic Sans MS"/>
                <a:sym typeface="Comic Sans MS"/>
              </a:rPr>
              <a:t>, </a:t>
            </a:r>
            <a:r>
              <a:rPr lang="es-ES" sz="1150">
                <a:latin typeface="Comic Sans MS"/>
                <a:ea typeface="Comic Sans MS"/>
                <a:cs typeface="Comic Sans MS"/>
                <a:sym typeface="Comic Sans MS"/>
              </a:rPr>
              <a:t>Outliers, </a:t>
            </a:r>
            <a:r>
              <a:rPr lang="es-ES" sz="1150">
                <a:latin typeface="Comic Sans MS"/>
                <a:ea typeface="Comic Sans MS"/>
                <a:cs typeface="Comic Sans MS"/>
                <a:sym typeface="Comic Sans MS"/>
              </a:rPr>
              <a:t>Linearity, Normality, Autocorrelation, H</a:t>
            </a:r>
            <a:r>
              <a:rPr lang="es-ES" sz="1150">
                <a:latin typeface="Comic Sans MS"/>
                <a:ea typeface="Comic Sans MS"/>
                <a:cs typeface="Comic Sans MS"/>
                <a:sym typeface="Comic Sans MS"/>
              </a:rPr>
              <a:t>omoscedasticity</a:t>
            </a:r>
            <a:r>
              <a:rPr lang="es-ES" sz="1150">
                <a:latin typeface="Comic Sans MS"/>
                <a:ea typeface="Comic Sans MS"/>
                <a:cs typeface="Comic Sans MS"/>
                <a:sym typeface="Comic Sans MS"/>
              </a:rPr>
              <a:t>, </a:t>
            </a:r>
            <a:endParaRPr sz="1150">
              <a:latin typeface="Comic Sans MS"/>
              <a:ea typeface="Comic Sans MS"/>
              <a:cs typeface="Comic Sans MS"/>
              <a:sym typeface="Comic Sans MS"/>
            </a:endParaRPr>
          </a:p>
        </p:txBody>
      </p:sp>
      <p:sp>
        <p:nvSpPr>
          <p:cNvPr id="1827" name="Google Shape;1827;p2"/>
          <p:cNvSpPr txBox="1"/>
          <p:nvPr>
            <p:ph idx="5" type="body"/>
          </p:nvPr>
        </p:nvSpPr>
        <p:spPr>
          <a:xfrm>
            <a:off x="4858871" y="1789456"/>
            <a:ext cx="2785936" cy="392482"/>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Diagnostic Tests</a:t>
            </a:r>
            <a:endParaRPr/>
          </a:p>
        </p:txBody>
      </p:sp>
      <p:sp>
        <p:nvSpPr>
          <p:cNvPr id="1828" name="Google Shape;1828;p2"/>
          <p:cNvSpPr txBox="1"/>
          <p:nvPr>
            <p:ph idx="6" type="body"/>
          </p:nvPr>
        </p:nvSpPr>
        <p:spPr>
          <a:xfrm>
            <a:off x="4858871" y="1370938"/>
            <a:ext cx="2785936" cy="392482"/>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02</a:t>
            </a:r>
            <a:endParaRPr/>
          </a:p>
        </p:txBody>
      </p:sp>
      <p:sp>
        <p:nvSpPr>
          <p:cNvPr id="1829" name="Google Shape;1829;p2"/>
          <p:cNvSpPr txBox="1"/>
          <p:nvPr>
            <p:ph idx="14" type="body"/>
          </p:nvPr>
        </p:nvSpPr>
        <p:spPr>
          <a:xfrm>
            <a:off x="2325500" y="3596675"/>
            <a:ext cx="4669500" cy="392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500"/>
              <a:buNone/>
            </a:pPr>
            <a:r>
              <a:rPr lang="es-ES"/>
              <a:t>Model Selection &amp; Evaluation</a:t>
            </a:r>
            <a:endParaRPr/>
          </a:p>
        </p:txBody>
      </p:sp>
      <p:sp>
        <p:nvSpPr>
          <p:cNvPr id="1830" name="Google Shape;1830;p2"/>
          <p:cNvSpPr txBox="1"/>
          <p:nvPr>
            <p:ph idx="15" type="body"/>
          </p:nvPr>
        </p:nvSpPr>
        <p:spPr>
          <a:xfrm>
            <a:off x="3179102" y="3092376"/>
            <a:ext cx="2785800" cy="392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4000"/>
              <a:buNone/>
            </a:pPr>
            <a:r>
              <a:rPr lang="es-ES"/>
              <a:t>03</a:t>
            </a:r>
            <a:endParaRPr/>
          </a:p>
        </p:txBody>
      </p:sp>
      <p:grpSp>
        <p:nvGrpSpPr>
          <p:cNvPr id="1831" name="Google Shape;1831;p2"/>
          <p:cNvGrpSpPr/>
          <p:nvPr/>
        </p:nvGrpSpPr>
        <p:grpSpPr>
          <a:xfrm>
            <a:off x="5188366" y="570560"/>
            <a:ext cx="364116" cy="308386"/>
            <a:chOff x="7618542" y="1176140"/>
            <a:chExt cx="557899" cy="472509"/>
          </a:xfrm>
        </p:grpSpPr>
        <p:sp>
          <p:nvSpPr>
            <p:cNvPr id="1832" name="Google Shape;1832;p2"/>
            <p:cNvSpPr/>
            <p:nvPr/>
          </p:nvSpPr>
          <p:spPr>
            <a:xfrm>
              <a:off x="7772716" y="1177978"/>
              <a:ext cx="193570" cy="372591"/>
            </a:xfrm>
            <a:custGeom>
              <a:rect b="b" l="l" r="r" t="t"/>
              <a:pathLst>
                <a:path extrusionOk="0" h="591690" w="307397">
                  <a:moveTo>
                    <a:pt x="98" y="526035"/>
                  </a:moveTo>
                  <a:cubicBezTo>
                    <a:pt x="860" y="500413"/>
                    <a:pt x="9242" y="476600"/>
                    <a:pt x="19529" y="453740"/>
                  </a:cubicBezTo>
                  <a:cubicBezTo>
                    <a:pt x="74202" y="332392"/>
                    <a:pt x="127637" y="210376"/>
                    <a:pt x="184692" y="90076"/>
                  </a:cubicBezTo>
                  <a:cubicBezTo>
                    <a:pt x="195170" y="68073"/>
                    <a:pt x="206790" y="46737"/>
                    <a:pt x="221935" y="27401"/>
                  </a:cubicBezTo>
                  <a:cubicBezTo>
                    <a:pt x="228126" y="19591"/>
                    <a:pt x="235365" y="12923"/>
                    <a:pt x="243652" y="7399"/>
                  </a:cubicBezTo>
                  <a:cubicBezTo>
                    <a:pt x="266512" y="-7841"/>
                    <a:pt x="293944" y="1303"/>
                    <a:pt x="302993" y="27115"/>
                  </a:cubicBezTo>
                  <a:cubicBezTo>
                    <a:pt x="310994" y="49785"/>
                    <a:pt x="306707" y="72359"/>
                    <a:pt x="301088" y="94552"/>
                  </a:cubicBezTo>
                  <a:cubicBezTo>
                    <a:pt x="287657" y="147892"/>
                    <a:pt x="265274" y="197994"/>
                    <a:pt x="244509" y="248667"/>
                  </a:cubicBezTo>
                  <a:cubicBezTo>
                    <a:pt x="208695" y="336011"/>
                    <a:pt x="169452" y="421736"/>
                    <a:pt x="130400" y="507652"/>
                  </a:cubicBezTo>
                  <a:cubicBezTo>
                    <a:pt x="117827" y="535369"/>
                    <a:pt x="103730" y="562706"/>
                    <a:pt x="76202" y="579375"/>
                  </a:cubicBezTo>
                  <a:cubicBezTo>
                    <a:pt x="70678" y="582709"/>
                    <a:pt x="64963" y="585947"/>
                    <a:pt x="59057" y="588328"/>
                  </a:cubicBezTo>
                  <a:cubicBezTo>
                    <a:pt x="37150" y="596901"/>
                    <a:pt x="17624" y="588805"/>
                    <a:pt x="8384" y="567183"/>
                  </a:cubicBezTo>
                  <a:cubicBezTo>
                    <a:pt x="2765" y="554134"/>
                    <a:pt x="-93" y="540418"/>
                    <a:pt x="2" y="52603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3" name="Google Shape;1833;p2"/>
            <p:cNvSpPr/>
            <p:nvPr/>
          </p:nvSpPr>
          <p:spPr>
            <a:xfrm>
              <a:off x="7906344" y="1400629"/>
              <a:ext cx="270097" cy="248020"/>
            </a:xfrm>
            <a:custGeom>
              <a:rect b="b" l="l" r="r" t="t"/>
              <a:pathLst>
                <a:path extrusionOk="0" h="393866" w="428925">
                  <a:moveTo>
                    <a:pt x="43443" y="393772"/>
                  </a:moveTo>
                  <a:cubicBezTo>
                    <a:pt x="11820" y="393581"/>
                    <a:pt x="-4658" y="372626"/>
                    <a:pt x="1152" y="346718"/>
                  </a:cubicBezTo>
                  <a:cubicBezTo>
                    <a:pt x="6201" y="324144"/>
                    <a:pt x="20107" y="306427"/>
                    <a:pt x="34776" y="289378"/>
                  </a:cubicBezTo>
                  <a:cubicBezTo>
                    <a:pt x="71352" y="246801"/>
                    <a:pt x="114024" y="210415"/>
                    <a:pt x="154886" y="172220"/>
                  </a:cubicBezTo>
                  <a:cubicBezTo>
                    <a:pt x="193462" y="136120"/>
                    <a:pt x="232800" y="100878"/>
                    <a:pt x="271853" y="65350"/>
                  </a:cubicBezTo>
                  <a:cubicBezTo>
                    <a:pt x="299666" y="40013"/>
                    <a:pt x="328431" y="16201"/>
                    <a:pt x="365674" y="5723"/>
                  </a:cubicBezTo>
                  <a:cubicBezTo>
                    <a:pt x="375104" y="3056"/>
                    <a:pt x="384343" y="-182"/>
                    <a:pt x="394344" y="8"/>
                  </a:cubicBezTo>
                  <a:cubicBezTo>
                    <a:pt x="417014" y="294"/>
                    <a:pt x="432635" y="18391"/>
                    <a:pt x="428158" y="40585"/>
                  </a:cubicBezTo>
                  <a:cubicBezTo>
                    <a:pt x="421967" y="70779"/>
                    <a:pt x="407108" y="96782"/>
                    <a:pt x="386153" y="119166"/>
                  </a:cubicBezTo>
                  <a:cubicBezTo>
                    <a:pt x="352815" y="154694"/>
                    <a:pt x="314430" y="184793"/>
                    <a:pt x="278616" y="217559"/>
                  </a:cubicBezTo>
                  <a:cubicBezTo>
                    <a:pt x="245373" y="248039"/>
                    <a:pt x="211274" y="277567"/>
                    <a:pt x="177174" y="307094"/>
                  </a:cubicBezTo>
                  <a:cubicBezTo>
                    <a:pt x="147075" y="333193"/>
                    <a:pt x="116595" y="359005"/>
                    <a:pt x="82020" y="379198"/>
                  </a:cubicBezTo>
                  <a:cubicBezTo>
                    <a:pt x="68304" y="387199"/>
                    <a:pt x="54016" y="393581"/>
                    <a:pt x="43539" y="3938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4" name="Google Shape;1834;p2"/>
            <p:cNvSpPr/>
            <p:nvPr/>
          </p:nvSpPr>
          <p:spPr>
            <a:xfrm>
              <a:off x="7618542" y="1176140"/>
              <a:ext cx="97326" cy="325420"/>
            </a:xfrm>
            <a:custGeom>
              <a:rect b="b" l="l" r="r" t="t"/>
              <a:pathLst>
                <a:path extrusionOk="0" h="516780" w="154557">
                  <a:moveTo>
                    <a:pt x="154557" y="70462"/>
                  </a:moveTo>
                  <a:cubicBezTo>
                    <a:pt x="152843" y="111229"/>
                    <a:pt x="147700" y="148948"/>
                    <a:pt x="142937" y="186572"/>
                  </a:cubicBezTo>
                  <a:cubicBezTo>
                    <a:pt x="135603" y="244293"/>
                    <a:pt x="127983" y="301920"/>
                    <a:pt x="120553" y="359546"/>
                  </a:cubicBezTo>
                  <a:cubicBezTo>
                    <a:pt x="114457" y="406980"/>
                    <a:pt x="96741" y="450605"/>
                    <a:pt x="76643" y="493372"/>
                  </a:cubicBezTo>
                  <a:cubicBezTo>
                    <a:pt x="74547" y="497754"/>
                    <a:pt x="71309" y="501754"/>
                    <a:pt x="67975" y="505278"/>
                  </a:cubicBezTo>
                  <a:cubicBezTo>
                    <a:pt x="50544" y="523281"/>
                    <a:pt x="26922" y="519756"/>
                    <a:pt x="15397" y="497468"/>
                  </a:cubicBezTo>
                  <a:cubicBezTo>
                    <a:pt x="7872" y="482895"/>
                    <a:pt x="8063" y="466512"/>
                    <a:pt x="5205" y="450891"/>
                  </a:cubicBezTo>
                  <a:cubicBezTo>
                    <a:pt x="-4605" y="396503"/>
                    <a:pt x="824" y="342687"/>
                    <a:pt x="10158" y="288870"/>
                  </a:cubicBezTo>
                  <a:cubicBezTo>
                    <a:pt x="20731" y="228196"/>
                    <a:pt x="27780" y="166950"/>
                    <a:pt x="39591" y="106562"/>
                  </a:cubicBezTo>
                  <a:cubicBezTo>
                    <a:pt x="44734" y="80463"/>
                    <a:pt x="50163" y="54270"/>
                    <a:pt x="62927" y="30552"/>
                  </a:cubicBezTo>
                  <a:cubicBezTo>
                    <a:pt x="74833" y="8550"/>
                    <a:pt x="93978" y="-2690"/>
                    <a:pt x="113409" y="549"/>
                  </a:cubicBezTo>
                  <a:cubicBezTo>
                    <a:pt x="133793" y="3978"/>
                    <a:pt x="149128" y="22075"/>
                    <a:pt x="152367" y="47031"/>
                  </a:cubicBezTo>
                  <a:cubicBezTo>
                    <a:pt x="153510" y="55698"/>
                    <a:pt x="153986" y="64461"/>
                    <a:pt x="154557" y="7046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835" name="Google Shape;1835;p2"/>
          <p:cNvGrpSpPr/>
          <p:nvPr/>
        </p:nvGrpSpPr>
        <p:grpSpPr>
          <a:xfrm rot="1275653">
            <a:off x="760669" y="4236440"/>
            <a:ext cx="413708" cy="193842"/>
            <a:chOff x="2240475" y="3205350"/>
            <a:chExt cx="413725" cy="193850"/>
          </a:xfrm>
        </p:grpSpPr>
        <p:sp>
          <p:nvSpPr>
            <p:cNvPr id="1836" name="Google Shape;1836;p2"/>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7" name="Google Shape;1837;p2"/>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38" name="Google Shape;1838;p2"/>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rgbClr val="242B3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1839" name="Google Shape;1839;p2"/>
          <p:cNvPicPr preferRelativeResize="0"/>
          <p:nvPr/>
        </p:nvPicPr>
        <p:blipFill rotWithShape="1">
          <a:blip r:embed="rId3">
            <a:alphaModFix/>
          </a:blip>
          <a:srcRect b="0" l="0" r="0" t="0"/>
          <a:stretch/>
        </p:blipFill>
        <p:spPr>
          <a:xfrm>
            <a:off x="8014698" y="743536"/>
            <a:ext cx="278876" cy="346710"/>
          </a:xfrm>
          <a:prstGeom prst="rect">
            <a:avLst/>
          </a:prstGeom>
          <a:noFill/>
          <a:ln>
            <a:noFill/>
          </a:ln>
        </p:spPr>
      </p:pic>
      <p:sp>
        <p:nvSpPr>
          <p:cNvPr id="1840" name="Google Shape;1840;p2"/>
          <p:cNvSpPr/>
          <p:nvPr/>
        </p:nvSpPr>
        <p:spPr>
          <a:xfrm>
            <a:off x="7745660" y="1230486"/>
            <a:ext cx="152700" cy="1527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841" name="Google Shape;1841;p2"/>
          <p:cNvPicPr preferRelativeResize="0"/>
          <p:nvPr/>
        </p:nvPicPr>
        <p:blipFill rotWithShape="1">
          <a:blip r:embed="rId4">
            <a:alphaModFix/>
          </a:blip>
          <a:srcRect b="0" l="0" r="0" t="0"/>
          <a:stretch/>
        </p:blipFill>
        <p:spPr>
          <a:xfrm>
            <a:off x="940943" y="791735"/>
            <a:ext cx="219075" cy="371475"/>
          </a:xfrm>
          <a:prstGeom prst="rect">
            <a:avLst/>
          </a:prstGeom>
          <a:noFill/>
          <a:ln>
            <a:noFill/>
          </a:ln>
        </p:spPr>
      </p:pic>
      <p:pic>
        <p:nvPicPr>
          <p:cNvPr id="1842" name="Google Shape;1842;p2"/>
          <p:cNvPicPr preferRelativeResize="0"/>
          <p:nvPr/>
        </p:nvPicPr>
        <p:blipFill rotWithShape="1">
          <a:blip r:embed="rId5">
            <a:alphaModFix/>
          </a:blip>
          <a:srcRect b="0" l="0" r="0" t="0"/>
          <a:stretch/>
        </p:blipFill>
        <p:spPr>
          <a:xfrm>
            <a:off x="7822466" y="3989073"/>
            <a:ext cx="358184" cy="358184"/>
          </a:xfrm>
          <a:prstGeom prst="rect">
            <a:avLst/>
          </a:prstGeom>
          <a:noFill/>
          <a:ln>
            <a:noFill/>
          </a:ln>
        </p:spPr>
      </p:pic>
      <p:sp>
        <p:nvSpPr>
          <p:cNvPr id="1843" name="Google Shape;1843;p2"/>
          <p:cNvSpPr txBox="1"/>
          <p:nvPr>
            <p:ph idx="2" type="body"/>
          </p:nvPr>
        </p:nvSpPr>
        <p:spPr>
          <a:xfrm>
            <a:off x="1062950" y="378925"/>
            <a:ext cx="7849200" cy="500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s-ES" sz="3700">
                <a:solidFill>
                  <a:schemeClr val="dk2"/>
                </a:solidFill>
              </a:rPr>
              <a:t> Cross Sectional Analysis: Outline</a:t>
            </a:r>
            <a:endParaRPr sz="3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400" fill="hold"/>
                                        <p:tgtEl>
                                          <p:spTgt spid="1839"/>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831"/>
                                        </p:tgtEl>
                                        <p:attrNameLst>
                                          <p:attrName>style.visibility</p:attrName>
                                        </p:attrNameLst>
                                      </p:cBhvr>
                                      <p:to>
                                        <p:strVal val="visible"/>
                                      </p:to>
                                    </p:set>
                                    <p:anim calcmode="lin" valueType="num">
                                      <p:cBhvr additive="base">
                                        <p:cTn dur="500"/>
                                        <p:tgtEl>
                                          <p:spTgt spid="1831"/>
                                        </p:tgtEl>
                                        <p:attrNameLst>
                                          <p:attrName>ppt_w</p:attrName>
                                        </p:attrNameLst>
                                      </p:cBhvr>
                                      <p:tavLst>
                                        <p:tav fmla="" tm="0">
                                          <p:val>
                                            <p:strVal val="0"/>
                                          </p:val>
                                        </p:tav>
                                        <p:tav fmla="" tm="100000">
                                          <p:val>
                                            <p:strVal val="#ppt_w"/>
                                          </p:val>
                                        </p:tav>
                                      </p:tavLst>
                                    </p:anim>
                                    <p:anim calcmode="lin" valueType="num">
                                      <p:cBhvr additive="base">
                                        <p:cTn dur="500"/>
                                        <p:tgtEl>
                                          <p:spTgt spid="1831"/>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23" presetSubtype="16">
                                  <p:stCondLst>
                                    <p:cond delay="0"/>
                                  </p:stCondLst>
                                  <p:childTnLst>
                                    <p:set>
                                      <p:cBhvr>
                                        <p:cTn dur="1" fill="hold">
                                          <p:stCondLst>
                                            <p:cond delay="0"/>
                                          </p:stCondLst>
                                        </p:cTn>
                                        <p:tgtEl>
                                          <p:spTgt spid="1841"/>
                                        </p:tgtEl>
                                        <p:attrNameLst>
                                          <p:attrName>style.visibility</p:attrName>
                                        </p:attrNameLst>
                                      </p:cBhvr>
                                      <p:to>
                                        <p:strVal val="visible"/>
                                      </p:to>
                                    </p:set>
                                    <p:anim calcmode="lin" valueType="num">
                                      <p:cBhvr additive="base">
                                        <p:cTn dur="500"/>
                                        <p:tgtEl>
                                          <p:spTgt spid="1841"/>
                                        </p:tgtEl>
                                        <p:attrNameLst>
                                          <p:attrName>ppt_w</p:attrName>
                                        </p:attrNameLst>
                                      </p:cBhvr>
                                      <p:tavLst>
                                        <p:tav fmla="" tm="0">
                                          <p:val>
                                            <p:strVal val="0"/>
                                          </p:val>
                                        </p:tav>
                                        <p:tav fmla="" tm="100000">
                                          <p:val>
                                            <p:strVal val="#ppt_w"/>
                                          </p:val>
                                        </p:tav>
                                      </p:tavLst>
                                    </p:anim>
                                    <p:anim calcmode="lin" valueType="num">
                                      <p:cBhvr additive="base">
                                        <p:cTn dur="500"/>
                                        <p:tgtEl>
                                          <p:spTgt spid="18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40"/>
                                        </p:tgtEl>
                                        <p:attrNameLst>
                                          <p:attrName>style.visibility</p:attrName>
                                        </p:attrNameLst>
                                      </p:cBhvr>
                                      <p:to>
                                        <p:strVal val="visible"/>
                                      </p:to>
                                    </p:set>
                                    <p:anim calcmode="lin" valueType="num">
                                      <p:cBhvr additive="base">
                                        <p:cTn dur="500"/>
                                        <p:tgtEl>
                                          <p:spTgt spid="1840"/>
                                        </p:tgtEl>
                                        <p:attrNameLst>
                                          <p:attrName>ppt_w</p:attrName>
                                        </p:attrNameLst>
                                      </p:cBhvr>
                                      <p:tavLst>
                                        <p:tav fmla="" tm="0">
                                          <p:val>
                                            <p:strVal val="0"/>
                                          </p:val>
                                        </p:tav>
                                        <p:tav fmla="" tm="100000">
                                          <p:val>
                                            <p:strVal val="#ppt_w"/>
                                          </p:val>
                                        </p:tav>
                                      </p:tavLst>
                                    </p:anim>
                                    <p:anim calcmode="lin" valueType="num">
                                      <p:cBhvr additive="base">
                                        <p:cTn dur="500"/>
                                        <p:tgtEl>
                                          <p:spTgt spid="1840"/>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825">
                                            <p:txEl>
                                              <p:pRg end="0" st="0"/>
                                            </p:txEl>
                                          </p:spTgt>
                                        </p:tgtEl>
                                        <p:attrNameLst>
                                          <p:attrName>style.visibility</p:attrName>
                                        </p:attrNameLst>
                                      </p:cBhvr>
                                      <p:to>
                                        <p:strVal val="visible"/>
                                      </p:to>
                                    </p:set>
                                    <p:animEffect filter="fade" transition="in">
                                      <p:cBhvr>
                                        <p:cTn dur="500"/>
                                        <p:tgtEl>
                                          <p:spTgt spid="18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4">
                                            <p:txEl>
                                              <p:pRg end="0" st="0"/>
                                            </p:txEl>
                                          </p:spTgt>
                                        </p:tgtEl>
                                        <p:attrNameLst>
                                          <p:attrName>style.visibility</p:attrName>
                                        </p:attrNameLst>
                                      </p:cBhvr>
                                      <p:to>
                                        <p:strVal val="visible"/>
                                      </p:to>
                                    </p:set>
                                    <p:animEffect filter="fade" transition="in">
                                      <p:cBhvr>
                                        <p:cTn dur="500"/>
                                        <p:tgtEl>
                                          <p:spTgt spid="18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3">
                                            <p:txEl>
                                              <p:pRg end="0" st="0"/>
                                            </p:txEl>
                                          </p:spTgt>
                                        </p:tgtEl>
                                        <p:attrNameLst>
                                          <p:attrName>style.visibility</p:attrName>
                                        </p:attrNameLst>
                                      </p:cBhvr>
                                      <p:to>
                                        <p:strVal val="visible"/>
                                      </p:to>
                                    </p:set>
                                    <p:animEffect filter="fade" transition="in">
                                      <p:cBhvr>
                                        <p:cTn dur="500"/>
                                        <p:tgtEl>
                                          <p:spTgt spid="1823">
                                            <p:txEl>
                                              <p:pRg end="0" st="0"/>
                                            </p:txEl>
                                          </p:spTgt>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1828">
                                            <p:txEl>
                                              <p:pRg end="0" st="0"/>
                                            </p:txEl>
                                          </p:spTgt>
                                        </p:tgtEl>
                                        <p:attrNameLst>
                                          <p:attrName>style.visibility</p:attrName>
                                        </p:attrNameLst>
                                      </p:cBhvr>
                                      <p:to>
                                        <p:strVal val="visible"/>
                                      </p:to>
                                    </p:set>
                                    <p:animEffect filter="fade" transition="in">
                                      <p:cBhvr>
                                        <p:cTn dur="500"/>
                                        <p:tgtEl>
                                          <p:spTgt spid="18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7">
                                            <p:txEl>
                                              <p:pRg end="0" st="0"/>
                                            </p:txEl>
                                          </p:spTgt>
                                        </p:tgtEl>
                                        <p:attrNameLst>
                                          <p:attrName>style.visibility</p:attrName>
                                        </p:attrNameLst>
                                      </p:cBhvr>
                                      <p:to>
                                        <p:strVal val="visible"/>
                                      </p:to>
                                    </p:set>
                                    <p:animEffect filter="fade" transition="in">
                                      <p:cBhvr>
                                        <p:cTn dur="500"/>
                                        <p:tgtEl>
                                          <p:spTgt spid="18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animEffect filter="fade" transition="in">
                                      <p:cBhvr>
                                        <p:cTn dur="500"/>
                                        <p:tgtEl>
                                          <p:spTgt spid="1826">
                                            <p:txEl>
                                              <p:pRg end="0" st="0"/>
                                            </p:txEl>
                                          </p:spTgt>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1830">
                                            <p:txEl>
                                              <p:pRg end="0" st="0"/>
                                            </p:txEl>
                                          </p:spTgt>
                                        </p:tgtEl>
                                        <p:attrNameLst>
                                          <p:attrName>style.visibility</p:attrName>
                                        </p:attrNameLst>
                                      </p:cBhvr>
                                      <p:to>
                                        <p:strVal val="visible"/>
                                      </p:to>
                                    </p:set>
                                    <p:animEffect filter="fade" transition="in">
                                      <p:cBhvr>
                                        <p:cTn dur="500"/>
                                        <p:tgtEl>
                                          <p:spTgt spid="18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29">
                                            <p:txEl>
                                              <p:pRg end="0" st="0"/>
                                            </p:txEl>
                                          </p:spTgt>
                                        </p:tgtEl>
                                        <p:attrNameLst>
                                          <p:attrName>style.visibility</p:attrName>
                                        </p:attrNameLst>
                                      </p:cBhvr>
                                      <p:to>
                                        <p:strVal val="visible"/>
                                      </p:to>
                                    </p:set>
                                    <p:animEffect filter="fade" transition="in">
                                      <p:cBhvr>
                                        <p:cTn dur="500"/>
                                        <p:tgtEl>
                                          <p:spTgt spid="182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grpSp>
        <p:nvGrpSpPr>
          <p:cNvPr id="2725" name="Google Shape;2725;g2d024d6cf77_2_824"/>
          <p:cNvGrpSpPr/>
          <p:nvPr/>
        </p:nvGrpSpPr>
        <p:grpSpPr>
          <a:xfrm>
            <a:off x="6423102" y="1144417"/>
            <a:ext cx="339253" cy="339253"/>
            <a:chOff x="1492675" y="4992125"/>
            <a:chExt cx="481825" cy="481825"/>
          </a:xfrm>
        </p:grpSpPr>
        <p:sp>
          <p:nvSpPr>
            <p:cNvPr id="2726" name="Google Shape;2726;g2d024d6cf77_2_82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27" name="Google Shape;2727;g2d024d6cf77_2_82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728" name="Google Shape;2728;g2d024d6cf77_2_824"/>
          <p:cNvPicPr preferRelativeResize="0"/>
          <p:nvPr/>
        </p:nvPicPr>
        <p:blipFill rotWithShape="1">
          <a:blip r:embed="rId3">
            <a:alphaModFix/>
          </a:blip>
          <a:srcRect b="0" l="0" r="0" t="0"/>
          <a:stretch/>
        </p:blipFill>
        <p:spPr>
          <a:xfrm>
            <a:off x="6642515" y="3812931"/>
            <a:ext cx="358184" cy="358184"/>
          </a:xfrm>
          <a:prstGeom prst="rect">
            <a:avLst/>
          </a:prstGeom>
          <a:noFill/>
          <a:ln>
            <a:noFill/>
          </a:ln>
        </p:spPr>
      </p:pic>
      <p:sp>
        <p:nvSpPr>
          <p:cNvPr id="2729" name="Google Shape;2729;g2d024d6cf77_2_824"/>
          <p:cNvSpPr/>
          <p:nvPr/>
        </p:nvSpPr>
        <p:spPr>
          <a:xfrm>
            <a:off x="2024746" y="1163519"/>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730" name="Google Shape;2730;g2d024d6cf77_2_824"/>
          <p:cNvPicPr preferRelativeResize="0"/>
          <p:nvPr/>
        </p:nvPicPr>
        <p:blipFill rotWithShape="1">
          <a:blip r:embed="rId4">
            <a:alphaModFix/>
          </a:blip>
          <a:srcRect b="0" l="0" r="0" t="0"/>
          <a:stretch/>
        </p:blipFill>
        <p:spPr>
          <a:xfrm>
            <a:off x="2139208" y="2917450"/>
            <a:ext cx="358184" cy="358184"/>
          </a:xfrm>
          <a:prstGeom prst="rect">
            <a:avLst/>
          </a:prstGeom>
          <a:noFill/>
          <a:ln>
            <a:noFill/>
          </a:ln>
        </p:spPr>
      </p:pic>
      <p:grpSp>
        <p:nvGrpSpPr>
          <p:cNvPr id="2731" name="Google Shape;2731;g2d024d6cf77_2_824"/>
          <p:cNvGrpSpPr/>
          <p:nvPr/>
        </p:nvGrpSpPr>
        <p:grpSpPr>
          <a:xfrm>
            <a:off x="6423102" y="1677817"/>
            <a:ext cx="339253" cy="339253"/>
            <a:chOff x="1492675" y="4992125"/>
            <a:chExt cx="481825" cy="481825"/>
          </a:xfrm>
        </p:grpSpPr>
        <p:sp>
          <p:nvSpPr>
            <p:cNvPr id="2732" name="Google Shape;2732;g2d024d6cf77_2_82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33" name="Google Shape;2733;g2d024d6cf77_2_82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734" name="Google Shape;2734;g2d024d6cf77_2_824"/>
          <p:cNvSpPr txBox="1"/>
          <p:nvPr>
            <p:ph idx="2" type="body"/>
          </p:nvPr>
        </p:nvSpPr>
        <p:spPr>
          <a:xfrm>
            <a:off x="2390925" y="3741975"/>
            <a:ext cx="4251600" cy="50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3"/>
              </a:buClr>
              <a:buSzPts val="7200"/>
              <a:buNone/>
            </a:pPr>
            <a:r>
              <a:rPr lang="es-ES" sz="3500">
                <a:solidFill>
                  <a:schemeClr val="accent3"/>
                </a:solidFill>
              </a:rPr>
              <a:t>1. </a:t>
            </a:r>
            <a:r>
              <a:rPr lang="es-ES" sz="3500">
                <a:solidFill>
                  <a:schemeClr val="dk1"/>
                </a:solidFill>
              </a:rPr>
              <a:t>Multicollinearity</a:t>
            </a:r>
            <a:endParaRPr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2. </a:t>
            </a:r>
            <a:r>
              <a:rPr lang="es-ES" sz="3500">
                <a:solidFill>
                  <a:schemeClr val="dk1"/>
                </a:solidFill>
              </a:rPr>
              <a:t>Outlier Handling</a:t>
            </a:r>
            <a:endParaRPr b="1" sz="3500">
              <a:solidFill>
                <a:schemeClr val="dk1"/>
              </a:solidFill>
            </a:endParaRPr>
          </a:p>
          <a:p>
            <a:pPr indent="0" lvl="0" marL="0" rtl="0" algn="l">
              <a:spcBef>
                <a:spcPts val="0"/>
              </a:spcBef>
              <a:spcAft>
                <a:spcPts val="0"/>
              </a:spcAft>
              <a:buClr>
                <a:schemeClr val="accent3"/>
              </a:buClr>
              <a:buSzPts val="7200"/>
              <a:buNone/>
            </a:pPr>
            <a:r>
              <a:rPr lang="es-ES" sz="3500">
                <a:solidFill>
                  <a:schemeClr val="accent3"/>
                </a:solidFill>
              </a:rPr>
              <a:t>3. </a:t>
            </a:r>
            <a:r>
              <a:rPr lang="es-ES" sz="3500"/>
              <a:t>Linearity</a:t>
            </a:r>
            <a:endParaRPr sz="3500"/>
          </a:p>
          <a:p>
            <a:pPr indent="0" lvl="0" marL="0" rtl="0" algn="l">
              <a:spcBef>
                <a:spcPts val="0"/>
              </a:spcBef>
              <a:spcAft>
                <a:spcPts val="0"/>
              </a:spcAft>
              <a:buClr>
                <a:schemeClr val="accent3"/>
              </a:buClr>
              <a:buSzPts val="7200"/>
              <a:buNone/>
            </a:pPr>
            <a:r>
              <a:rPr lang="es-ES" sz="3500">
                <a:solidFill>
                  <a:schemeClr val="accent3"/>
                </a:solidFill>
              </a:rPr>
              <a:t>4. </a:t>
            </a:r>
            <a:r>
              <a:rPr lang="es-ES" sz="3500"/>
              <a:t>Homoscedasticity</a:t>
            </a:r>
            <a:endParaRPr sz="3500"/>
          </a:p>
          <a:p>
            <a:pPr indent="0" lvl="0" marL="0" rtl="0" algn="l">
              <a:spcBef>
                <a:spcPts val="0"/>
              </a:spcBef>
              <a:spcAft>
                <a:spcPts val="0"/>
              </a:spcAft>
              <a:buClr>
                <a:schemeClr val="accent3"/>
              </a:buClr>
              <a:buSzPts val="7200"/>
              <a:buNone/>
            </a:pPr>
            <a:r>
              <a:rPr lang="es-ES" sz="3500">
                <a:solidFill>
                  <a:schemeClr val="accent3"/>
                </a:solidFill>
              </a:rPr>
              <a:t>5. </a:t>
            </a:r>
            <a:r>
              <a:rPr lang="es-ES" sz="3500"/>
              <a:t>Autocorrelation</a:t>
            </a:r>
            <a:endParaRPr sz="3500"/>
          </a:p>
          <a:p>
            <a:pPr indent="0" lvl="0" marL="0" rtl="0" algn="l">
              <a:spcBef>
                <a:spcPts val="0"/>
              </a:spcBef>
              <a:spcAft>
                <a:spcPts val="0"/>
              </a:spcAft>
              <a:buClr>
                <a:schemeClr val="accent3"/>
              </a:buClr>
              <a:buSzPts val="7200"/>
              <a:buNone/>
            </a:pPr>
            <a:r>
              <a:rPr lang="es-ES" sz="3500">
                <a:solidFill>
                  <a:schemeClr val="accent3"/>
                </a:solidFill>
              </a:rPr>
              <a:t>6. </a:t>
            </a:r>
            <a:r>
              <a:rPr lang="es-ES" sz="3500"/>
              <a:t>Normality</a:t>
            </a:r>
            <a:endParaRPr sz="3500"/>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a:p>
            <a:pPr indent="0" lvl="0" marL="0" rtl="0" algn="l">
              <a:lnSpc>
                <a:spcPct val="90000"/>
              </a:lnSpc>
              <a:spcBef>
                <a:spcPts val="0"/>
              </a:spcBef>
              <a:spcAft>
                <a:spcPts val="0"/>
              </a:spcAft>
              <a:buClr>
                <a:schemeClr val="accent3"/>
              </a:buClr>
              <a:buSzPts val="7200"/>
              <a:buNone/>
            </a:pPr>
            <a:r>
              <a:t/>
            </a:r>
            <a:endParaRPr sz="3500">
              <a:solidFill>
                <a:schemeClr val="dk1"/>
              </a:solidFill>
            </a:endParaRPr>
          </a:p>
        </p:txBody>
      </p:sp>
      <p:grpSp>
        <p:nvGrpSpPr>
          <p:cNvPr id="2735" name="Google Shape;2735;g2d024d6cf77_2_824"/>
          <p:cNvGrpSpPr/>
          <p:nvPr/>
        </p:nvGrpSpPr>
        <p:grpSpPr>
          <a:xfrm>
            <a:off x="6423098" y="2654392"/>
            <a:ext cx="339253" cy="339253"/>
            <a:chOff x="2085525" y="4992125"/>
            <a:chExt cx="481825" cy="481825"/>
          </a:xfrm>
        </p:grpSpPr>
        <p:sp>
          <p:nvSpPr>
            <p:cNvPr id="2736" name="Google Shape;2736;g2d024d6cf77_2_82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37" name="Google Shape;2737;g2d024d6cf77_2_82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38" name="Google Shape;2738;g2d024d6cf77_2_824"/>
          <p:cNvGrpSpPr/>
          <p:nvPr/>
        </p:nvGrpSpPr>
        <p:grpSpPr>
          <a:xfrm>
            <a:off x="6423098" y="3097567"/>
            <a:ext cx="339253" cy="339253"/>
            <a:chOff x="2085525" y="4992125"/>
            <a:chExt cx="481825" cy="481825"/>
          </a:xfrm>
        </p:grpSpPr>
        <p:sp>
          <p:nvSpPr>
            <p:cNvPr id="2739" name="Google Shape;2739;g2d024d6cf77_2_82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40" name="Google Shape;2740;g2d024d6cf77_2_82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41" name="Google Shape;2741;g2d024d6cf77_2_824"/>
          <p:cNvGrpSpPr/>
          <p:nvPr/>
        </p:nvGrpSpPr>
        <p:grpSpPr>
          <a:xfrm>
            <a:off x="6423098" y="2166104"/>
            <a:ext cx="339253" cy="339253"/>
            <a:chOff x="2085525" y="4992125"/>
            <a:chExt cx="481825" cy="481825"/>
          </a:xfrm>
        </p:grpSpPr>
        <p:sp>
          <p:nvSpPr>
            <p:cNvPr id="2742" name="Google Shape;2742;g2d024d6cf77_2_82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43" name="Google Shape;2743;g2d024d6cf77_2_82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744" name="Google Shape;2744;g2d024d6cf77_2_824"/>
          <p:cNvGrpSpPr/>
          <p:nvPr/>
        </p:nvGrpSpPr>
        <p:grpSpPr>
          <a:xfrm>
            <a:off x="6423098" y="3586142"/>
            <a:ext cx="339253" cy="339253"/>
            <a:chOff x="2085525" y="4992125"/>
            <a:chExt cx="481825" cy="481825"/>
          </a:xfrm>
        </p:grpSpPr>
        <p:sp>
          <p:nvSpPr>
            <p:cNvPr id="2745" name="Google Shape;2745;g2d024d6cf77_2_82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746" name="Google Shape;2746;g2d024d6cf77_2_82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pic>
        <p:nvPicPr>
          <p:cNvPr id="2751" name="Google Shape;2751;g2d024d6cf77_2_931"/>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752" name="Google Shape;2752;g2d024d6cf77_2_931"/>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Model Selection &amp; Evaluation</a:t>
            </a:r>
            <a:endParaRPr sz="4900"/>
          </a:p>
        </p:txBody>
      </p:sp>
      <p:sp>
        <p:nvSpPr>
          <p:cNvPr id="2753" name="Google Shape;2753;g2d024d6cf77_2_931"/>
          <p:cNvSpPr txBox="1"/>
          <p:nvPr>
            <p:ph idx="2" type="body"/>
          </p:nvPr>
        </p:nvSpPr>
        <p:spPr>
          <a:xfrm>
            <a:off x="3320401" y="1445804"/>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03</a:t>
            </a:r>
            <a:endParaRPr/>
          </a:p>
        </p:txBody>
      </p:sp>
      <p:pic>
        <p:nvPicPr>
          <p:cNvPr id="2754" name="Google Shape;2754;g2d024d6cf77_2_931"/>
          <p:cNvPicPr preferRelativeResize="0"/>
          <p:nvPr/>
        </p:nvPicPr>
        <p:blipFill rotWithShape="1">
          <a:blip r:embed="rId4">
            <a:alphaModFix/>
          </a:blip>
          <a:srcRect b="0" l="0" r="0" t="0"/>
          <a:stretch/>
        </p:blipFill>
        <p:spPr>
          <a:xfrm>
            <a:off x="5093803" y="1445740"/>
            <a:ext cx="370553" cy="500246"/>
          </a:xfrm>
          <a:prstGeom prst="rect">
            <a:avLst/>
          </a:prstGeom>
          <a:noFill/>
          <a:ln>
            <a:noFill/>
          </a:ln>
        </p:spPr>
      </p:pic>
      <p:sp>
        <p:nvSpPr>
          <p:cNvPr id="2755" name="Google Shape;2755;g2d024d6cf77_2_931"/>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56" name="Google Shape;2756;g2d024d6cf77_2_931"/>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757" name="Google Shape;2757;g2d024d6cf77_2_931"/>
          <p:cNvGrpSpPr/>
          <p:nvPr/>
        </p:nvGrpSpPr>
        <p:grpSpPr>
          <a:xfrm>
            <a:off x="7934706" y="918079"/>
            <a:ext cx="413725" cy="193850"/>
            <a:chOff x="2240475" y="3205350"/>
            <a:chExt cx="413725" cy="193850"/>
          </a:xfrm>
        </p:grpSpPr>
        <p:sp>
          <p:nvSpPr>
            <p:cNvPr id="2758" name="Google Shape;2758;g2d024d6cf77_2_931"/>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59" name="Google Shape;2759;g2d024d6cf77_2_931"/>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60" name="Google Shape;2760;g2d024d6cf77_2_931"/>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761" name="Google Shape;2761;g2d024d6cf77_2_931"/>
          <p:cNvGrpSpPr/>
          <p:nvPr/>
        </p:nvGrpSpPr>
        <p:grpSpPr>
          <a:xfrm rot="-2030353">
            <a:off x="1299953" y="866078"/>
            <a:ext cx="161698" cy="272141"/>
            <a:chOff x="3450975" y="853900"/>
            <a:chExt cx="2529325" cy="4256900"/>
          </a:xfrm>
        </p:grpSpPr>
        <p:sp>
          <p:nvSpPr>
            <p:cNvPr id="2762" name="Google Shape;2762;g2d024d6cf77_2_931"/>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63" name="Google Shape;2763;g2d024d6cf77_2_931"/>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764" name="Google Shape;2764;g2d024d6cf77_2_931"/>
          <p:cNvGrpSpPr/>
          <p:nvPr/>
        </p:nvGrpSpPr>
        <p:grpSpPr>
          <a:xfrm rot="-2028997">
            <a:off x="829811" y="641728"/>
            <a:ext cx="823952" cy="373508"/>
            <a:chOff x="1555926" y="625900"/>
            <a:chExt cx="1525988" cy="691750"/>
          </a:xfrm>
        </p:grpSpPr>
        <p:sp>
          <p:nvSpPr>
            <p:cNvPr id="2765" name="Google Shape;2765;g2d024d6cf77_2_931"/>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66" name="Google Shape;2766;g2d024d6cf77_2_931"/>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67" name="Google Shape;2767;g2d024d6cf77_2_931"/>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68" name="Google Shape;2768;g2d024d6cf77_2_931"/>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769" name="Google Shape;2769;g2d024d6cf77_2_931"/>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770" name="Google Shape;2770;g2d024d6cf77_2_931"/>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500"/>
                                        <p:tgtEl>
                                          <p:spTgt spid="275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54"/>
                                        </p:tgtEl>
                                        <p:attrNameLst>
                                          <p:attrName>style.visibility</p:attrName>
                                        </p:attrNameLst>
                                      </p:cBhvr>
                                      <p:to>
                                        <p:strVal val="visible"/>
                                      </p:to>
                                    </p:set>
                                    <p:anim calcmode="lin" valueType="num">
                                      <p:cBhvr additive="base">
                                        <p:cTn dur="500"/>
                                        <p:tgtEl>
                                          <p:spTgt spid="2754"/>
                                        </p:tgtEl>
                                        <p:attrNameLst>
                                          <p:attrName>ppt_w</p:attrName>
                                        </p:attrNameLst>
                                      </p:cBhvr>
                                      <p:tavLst>
                                        <p:tav fmla="" tm="0">
                                          <p:val>
                                            <p:strVal val="0"/>
                                          </p:val>
                                        </p:tav>
                                        <p:tav fmla="" tm="100000">
                                          <p:val>
                                            <p:strVal val="#ppt_w"/>
                                          </p:val>
                                        </p:tav>
                                      </p:tavLst>
                                    </p:anim>
                                    <p:anim calcmode="lin" valueType="num">
                                      <p:cBhvr additive="base">
                                        <p:cTn dur="500"/>
                                        <p:tgtEl>
                                          <p:spTgt spid="27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g2d05070e28f_0_440"/>
          <p:cNvSpPr txBox="1"/>
          <p:nvPr>
            <p:ph idx="2" type="body"/>
          </p:nvPr>
        </p:nvSpPr>
        <p:spPr>
          <a:xfrm>
            <a:off x="1788650" y="447675"/>
            <a:ext cx="6129600" cy="500100"/>
          </a:xfrm>
          <a:prstGeom prst="rect">
            <a:avLst/>
          </a:prstGeom>
        </p:spPr>
        <p:txBody>
          <a:bodyPr anchorCtr="0" anchor="ctr" bIns="45700" lIns="91425" spcFirstLastPara="1" rIns="91425" wrap="square" tIns="45700">
            <a:noAutofit/>
          </a:bodyPr>
          <a:lstStyle/>
          <a:p>
            <a:pPr indent="0" lvl="0" marL="0" rtl="0" algn="l">
              <a:spcBef>
                <a:spcPts val="750"/>
              </a:spcBef>
              <a:spcAft>
                <a:spcPts val="0"/>
              </a:spcAft>
              <a:buNone/>
            </a:pPr>
            <a:r>
              <a:rPr lang="es-ES" sz="2700"/>
              <a:t>Comparing Statistics of All Models</a:t>
            </a:r>
            <a:endParaRPr sz="2700"/>
          </a:p>
        </p:txBody>
      </p:sp>
      <p:graphicFrame>
        <p:nvGraphicFramePr>
          <p:cNvPr id="2777" name="Google Shape;2777;g2d05070e28f_0_440"/>
          <p:cNvGraphicFramePr/>
          <p:nvPr/>
        </p:nvGraphicFramePr>
        <p:xfrm>
          <a:off x="343588" y="1123035"/>
          <a:ext cx="3000000" cy="3000000"/>
        </p:xfrm>
        <a:graphic>
          <a:graphicData uri="http://schemas.openxmlformats.org/drawingml/2006/table">
            <a:tbl>
              <a:tblPr>
                <a:noFill/>
                <a:tableStyleId>{734ADA9D-13C1-4026-AEFB-3A580F28AEF8}</a:tableStyleId>
              </a:tblPr>
              <a:tblGrid>
                <a:gridCol w="768800"/>
                <a:gridCol w="768800"/>
                <a:gridCol w="768800"/>
                <a:gridCol w="768800"/>
                <a:gridCol w="768800"/>
                <a:gridCol w="768800"/>
                <a:gridCol w="768800"/>
                <a:gridCol w="768800"/>
                <a:gridCol w="768800"/>
                <a:gridCol w="768800"/>
                <a:gridCol w="768800"/>
              </a:tblGrid>
              <a:tr h="505450">
                <a:tc>
                  <a:txBody>
                    <a:bodyPr/>
                    <a:lstStyle/>
                    <a:p>
                      <a:pPr indent="0" lvl="0" marL="0" marR="0" rtl="0" algn="ctr">
                        <a:spcBef>
                          <a:spcPts val="0"/>
                        </a:spcBef>
                        <a:spcAft>
                          <a:spcPts val="0"/>
                        </a:spcAft>
                        <a:buNone/>
                      </a:pPr>
                      <a:r>
                        <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VIF</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BP test</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DW  test</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chemeClr val="dk1"/>
                          </a:solidFill>
                          <a:latin typeface="Comic Sans MS"/>
                          <a:ea typeface="Comic Sans MS"/>
                          <a:cs typeface="Comic Sans MS"/>
                          <a:sym typeface="Comic Sans MS"/>
                        </a:rPr>
                        <a:t>JB test </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RMSE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chemeClr val="dk1"/>
                          </a:solidFill>
                          <a:latin typeface="Comic Sans MS"/>
                          <a:ea typeface="Comic Sans MS"/>
                          <a:cs typeface="Comic Sans MS"/>
                          <a:sym typeface="Comic Sans MS"/>
                        </a:rPr>
                        <a:t>MAE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Adjusted 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AIC</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BIC</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OLS</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No problem</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0.0004</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0.156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0.0001</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0.457</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0.352</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0.791</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0.787</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309.3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330.0</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WLS</a:t>
                      </a:r>
                      <a:endParaRPr i="0" sz="1000" u="none" cap="none" strike="noStrike">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0.0005</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200"/>
                        <a:buFont typeface="Arial"/>
                        <a:buNone/>
                      </a:pPr>
                      <a:r>
                        <a:rPr lang="es-ES" sz="1000">
                          <a:solidFill>
                            <a:srgbClr val="212121"/>
                          </a:solidFill>
                          <a:latin typeface="Comic Sans MS"/>
                          <a:ea typeface="Comic Sans MS"/>
                          <a:cs typeface="Comic Sans MS"/>
                          <a:sym typeface="Comic Sans MS"/>
                        </a:rPr>
                        <a:t>0.303</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highlight>
                            <a:srgbClr val="FFFFFF"/>
                          </a:highlight>
                          <a:latin typeface="Comic Sans MS"/>
                          <a:ea typeface="Comic Sans MS"/>
                          <a:cs typeface="Comic Sans MS"/>
                          <a:sym typeface="Comic Sans MS"/>
                        </a:rPr>
                        <a:t>1.18e-08</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highlight>
                            <a:srgbClr val="FFFFFF"/>
                          </a:highlight>
                          <a:latin typeface="Comic Sans MS"/>
                          <a:ea typeface="Comic Sans MS"/>
                          <a:cs typeface="Comic Sans MS"/>
                          <a:sym typeface="Comic Sans MS"/>
                        </a:rPr>
                        <a:t>0.457</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0.349</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0.998</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0.998</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10.1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30.83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GLS</a:t>
                      </a:r>
                      <a:endParaRPr i="0" sz="1000" u="none" cap="none" strike="noStrike">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latin typeface="Comic Sans MS"/>
                          <a:ea typeface="Comic Sans MS"/>
                          <a:cs typeface="Comic Sans MS"/>
                          <a:sym typeface="Comic Sans MS"/>
                        </a:rPr>
                        <a:t>0.0001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0.524</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6.37e-27</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0.460</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0.361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0.737</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0.732</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47.9</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68.83</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LASSO</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chemeClr val="dk1"/>
                          </a:solidFill>
                          <a:latin typeface="Comic Sans MS"/>
                          <a:ea typeface="Comic Sans MS"/>
                          <a:cs typeface="Comic Sans MS"/>
                          <a:sym typeface="Comic Sans MS"/>
                        </a:rPr>
                        <a:t>0.0004</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highlight>
                            <a:srgbClr val="FFFFFF"/>
                          </a:highlight>
                          <a:latin typeface="Comic Sans MS"/>
                          <a:ea typeface="Comic Sans MS"/>
                          <a:cs typeface="Comic Sans MS"/>
                          <a:sym typeface="Comic Sans MS"/>
                        </a:rPr>
                        <a:t>0.156</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chemeClr val="dk1"/>
                          </a:solidFill>
                          <a:latin typeface="Comic Sans MS"/>
                          <a:ea typeface="Comic Sans MS"/>
                          <a:cs typeface="Comic Sans MS"/>
                          <a:sym typeface="Comic Sans MS"/>
                        </a:rPr>
                        <a:t>0.0001</a:t>
                      </a:r>
                      <a:endParaRPr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latin typeface="Comic Sans MS"/>
                          <a:ea typeface="Comic Sans MS"/>
                          <a:cs typeface="Comic Sans MS"/>
                          <a:sym typeface="Comic Sans MS"/>
                        </a:rPr>
                        <a:t>0.457</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rgbClr val="212121"/>
                          </a:solidFill>
                          <a:latin typeface="Comic Sans MS"/>
                          <a:ea typeface="Comic Sans MS"/>
                          <a:cs typeface="Comic Sans MS"/>
                          <a:sym typeface="Comic Sans MS"/>
                        </a:rPr>
                        <a:t>0.352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0.791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0.786</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-354.8</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-334.1</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Ridge</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200"/>
                        <a:buFont typeface="Arial"/>
                        <a:buNone/>
                      </a:pPr>
                      <a:r>
                        <a:rPr lang="es-ES" sz="1000">
                          <a:solidFill>
                            <a:schemeClr val="dk1"/>
                          </a:solidFill>
                          <a:latin typeface="Comic Sans MS"/>
                          <a:ea typeface="Comic Sans MS"/>
                          <a:cs typeface="Comic Sans MS"/>
                          <a:sym typeface="Comic Sans MS"/>
                        </a:rPr>
                        <a:t>No problem</a:t>
                      </a:r>
                      <a:endParaRPr i="0"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s-ES" sz="1000">
                          <a:solidFill>
                            <a:schemeClr val="dk1"/>
                          </a:solidFill>
                          <a:latin typeface="Comic Sans MS"/>
                          <a:ea typeface="Comic Sans MS"/>
                          <a:cs typeface="Comic Sans MS"/>
                          <a:sym typeface="Comic Sans MS"/>
                        </a:rPr>
                        <a:t>0.0003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latin typeface="Comic Sans MS"/>
                          <a:ea typeface="Comic Sans MS"/>
                          <a:cs typeface="Comic Sans MS"/>
                          <a:sym typeface="Comic Sans MS"/>
                        </a:rPr>
                        <a:t> 0.155</a:t>
                      </a:r>
                      <a:endParaRPr sz="1000">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highlight>
                            <a:srgbClr val="FFFFFF"/>
                          </a:highlight>
                          <a:latin typeface="Comic Sans MS"/>
                          <a:ea typeface="Comic Sans MS"/>
                          <a:cs typeface="Comic Sans MS"/>
                          <a:sym typeface="Comic Sans MS"/>
                        </a:rPr>
                        <a:t>6.35e-05</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ES" sz="1000">
                          <a:solidFill>
                            <a:srgbClr val="212121"/>
                          </a:solidFill>
                          <a:highlight>
                            <a:srgbClr val="FFFFFF"/>
                          </a:highlight>
                          <a:latin typeface="Comic Sans MS"/>
                          <a:ea typeface="Comic Sans MS"/>
                          <a:cs typeface="Comic Sans MS"/>
                          <a:sym typeface="Comic Sans MS"/>
                        </a:rPr>
                        <a:t>0.457</a:t>
                      </a:r>
                      <a:endParaRPr sz="1000" u="none" cap="none" strike="noStrike">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SzPts val="1100"/>
                        <a:buNone/>
                      </a:pPr>
                      <a:r>
                        <a:rPr lang="es-ES" sz="1000">
                          <a:solidFill>
                            <a:srgbClr val="212121"/>
                          </a:solidFill>
                          <a:highlight>
                            <a:srgbClr val="FFFFFF"/>
                          </a:highlight>
                          <a:latin typeface="Comic Sans MS"/>
                          <a:ea typeface="Comic Sans MS"/>
                          <a:cs typeface="Comic Sans MS"/>
                          <a:sym typeface="Comic Sans MS"/>
                        </a:rPr>
                        <a:t>0.352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0.791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0.7859</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-354.8</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-334.0</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05450">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Elastic Net</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No problem</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0.0002</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0.148</a:t>
                      </a:r>
                      <a:endParaRPr sz="1000">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8.74e-06</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0.458</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0.351</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0.790</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0.785</a:t>
                      </a:r>
                      <a:endParaRPr sz="1000">
                        <a:solidFill>
                          <a:srgbClr val="21212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-353.7</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rgbClr val="212121"/>
                          </a:solidFill>
                          <a:highlight>
                            <a:srgbClr val="FFFFFF"/>
                          </a:highlight>
                          <a:latin typeface="Comic Sans MS"/>
                          <a:ea typeface="Comic Sans MS"/>
                          <a:cs typeface="Comic Sans MS"/>
                          <a:sym typeface="Comic Sans MS"/>
                        </a:rPr>
                        <a:t>-332.9</a:t>
                      </a:r>
                      <a:endParaRPr sz="1000">
                        <a:solidFill>
                          <a:srgbClr val="212121"/>
                        </a:solidFill>
                        <a:highlight>
                          <a:srgbClr val="FFFFFF"/>
                        </a:highlight>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2778" name="Google Shape;2778;g2d05070e28f_0_440"/>
          <p:cNvPicPr preferRelativeResize="0"/>
          <p:nvPr/>
        </p:nvPicPr>
        <p:blipFill rotWithShape="1">
          <a:blip r:embed="rId3">
            <a:alphaModFix/>
          </a:blip>
          <a:srcRect b="0" l="0" r="0" t="0"/>
          <a:stretch/>
        </p:blipFill>
        <p:spPr>
          <a:xfrm rot="-2457274">
            <a:off x="8066672" y="317499"/>
            <a:ext cx="266700" cy="552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pic>
        <p:nvPicPr>
          <p:cNvPr id="2783" name="Google Shape;2783;g2d024d6cf77_2_954"/>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784" name="Google Shape;2784;g2d024d6cf77_2_954"/>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Back Testing - Predictive Power Test</a:t>
            </a:r>
            <a:endParaRPr sz="4900"/>
          </a:p>
        </p:txBody>
      </p:sp>
      <p:sp>
        <p:nvSpPr>
          <p:cNvPr id="2785" name="Google Shape;2785;g2d024d6cf77_2_954"/>
          <p:cNvSpPr txBox="1"/>
          <p:nvPr>
            <p:ph idx="2" type="body"/>
          </p:nvPr>
        </p:nvSpPr>
        <p:spPr>
          <a:xfrm>
            <a:off x="3320401" y="1445804"/>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04</a:t>
            </a:r>
            <a:endParaRPr/>
          </a:p>
        </p:txBody>
      </p:sp>
      <p:pic>
        <p:nvPicPr>
          <p:cNvPr id="2786" name="Google Shape;2786;g2d024d6cf77_2_954"/>
          <p:cNvPicPr preferRelativeResize="0"/>
          <p:nvPr/>
        </p:nvPicPr>
        <p:blipFill rotWithShape="1">
          <a:blip r:embed="rId4">
            <a:alphaModFix/>
          </a:blip>
          <a:srcRect b="0" l="0" r="0" t="0"/>
          <a:stretch/>
        </p:blipFill>
        <p:spPr>
          <a:xfrm>
            <a:off x="5093803" y="1445740"/>
            <a:ext cx="370553" cy="500246"/>
          </a:xfrm>
          <a:prstGeom prst="rect">
            <a:avLst/>
          </a:prstGeom>
          <a:noFill/>
          <a:ln>
            <a:noFill/>
          </a:ln>
        </p:spPr>
      </p:pic>
      <p:sp>
        <p:nvSpPr>
          <p:cNvPr id="2787" name="Google Shape;2787;g2d024d6cf77_2_954"/>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88" name="Google Shape;2788;g2d024d6cf77_2_954"/>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789" name="Google Shape;2789;g2d024d6cf77_2_954"/>
          <p:cNvGrpSpPr/>
          <p:nvPr/>
        </p:nvGrpSpPr>
        <p:grpSpPr>
          <a:xfrm>
            <a:off x="7934706" y="918079"/>
            <a:ext cx="413725" cy="193850"/>
            <a:chOff x="2240475" y="3205350"/>
            <a:chExt cx="413725" cy="193850"/>
          </a:xfrm>
        </p:grpSpPr>
        <p:sp>
          <p:nvSpPr>
            <p:cNvPr id="2790" name="Google Shape;2790;g2d024d6cf77_2_954"/>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91" name="Google Shape;2791;g2d024d6cf77_2_954"/>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92" name="Google Shape;2792;g2d024d6cf77_2_954"/>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793" name="Google Shape;2793;g2d024d6cf77_2_954"/>
          <p:cNvGrpSpPr/>
          <p:nvPr/>
        </p:nvGrpSpPr>
        <p:grpSpPr>
          <a:xfrm rot="-2030353">
            <a:off x="1299953" y="866078"/>
            <a:ext cx="161698" cy="272141"/>
            <a:chOff x="3450975" y="853900"/>
            <a:chExt cx="2529325" cy="4256900"/>
          </a:xfrm>
        </p:grpSpPr>
        <p:sp>
          <p:nvSpPr>
            <p:cNvPr id="2794" name="Google Shape;2794;g2d024d6cf77_2_954"/>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95" name="Google Shape;2795;g2d024d6cf77_2_954"/>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796" name="Google Shape;2796;g2d024d6cf77_2_954"/>
          <p:cNvGrpSpPr/>
          <p:nvPr/>
        </p:nvGrpSpPr>
        <p:grpSpPr>
          <a:xfrm rot="-2028997">
            <a:off x="829811" y="641728"/>
            <a:ext cx="823952" cy="373508"/>
            <a:chOff x="1555926" y="625900"/>
            <a:chExt cx="1525988" cy="691750"/>
          </a:xfrm>
        </p:grpSpPr>
        <p:sp>
          <p:nvSpPr>
            <p:cNvPr id="2797" name="Google Shape;2797;g2d024d6cf77_2_954"/>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98" name="Google Shape;2798;g2d024d6cf77_2_954"/>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99" name="Google Shape;2799;g2d024d6cf77_2_954"/>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00" name="Google Shape;2800;g2d024d6cf77_2_954"/>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801" name="Google Shape;2801;g2d024d6cf77_2_954"/>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802" name="Google Shape;2802;g2d024d6cf77_2_954"/>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500"/>
                                        <p:tgtEl>
                                          <p:spTgt spid="278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86"/>
                                        </p:tgtEl>
                                        <p:attrNameLst>
                                          <p:attrName>style.visibility</p:attrName>
                                        </p:attrNameLst>
                                      </p:cBhvr>
                                      <p:to>
                                        <p:strVal val="visible"/>
                                      </p:to>
                                    </p:set>
                                    <p:anim calcmode="lin" valueType="num">
                                      <p:cBhvr additive="base">
                                        <p:cTn dur="500"/>
                                        <p:tgtEl>
                                          <p:spTgt spid="2786"/>
                                        </p:tgtEl>
                                        <p:attrNameLst>
                                          <p:attrName>ppt_w</p:attrName>
                                        </p:attrNameLst>
                                      </p:cBhvr>
                                      <p:tavLst>
                                        <p:tav fmla="" tm="0">
                                          <p:val>
                                            <p:strVal val="0"/>
                                          </p:val>
                                        </p:tav>
                                        <p:tav fmla="" tm="100000">
                                          <p:val>
                                            <p:strVal val="#ppt_w"/>
                                          </p:val>
                                        </p:tav>
                                      </p:tavLst>
                                    </p:anim>
                                    <p:anim calcmode="lin" valueType="num">
                                      <p:cBhvr additive="base">
                                        <p:cTn dur="500"/>
                                        <p:tgtEl>
                                          <p:spTgt spid="27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g2d0bc11d2ff_0_26"/>
          <p:cNvSpPr txBox="1"/>
          <p:nvPr>
            <p:ph idx="2" type="body"/>
          </p:nvPr>
        </p:nvSpPr>
        <p:spPr>
          <a:xfrm>
            <a:off x="1853325" y="515025"/>
            <a:ext cx="5914200" cy="500100"/>
          </a:xfrm>
          <a:prstGeom prst="rect">
            <a:avLst/>
          </a:prstGeom>
        </p:spPr>
        <p:txBody>
          <a:bodyPr anchorCtr="0" anchor="ctr" bIns="45700" lIns="91425" spcFirstLastPara="1" rIns="91425" wrap="square" tIns="45700">
            <a:noAutofit/>
          </a:bodyPr>
          <a:lstStyle/>
          <a:p>
            <a:pPr indent="0" lvl="0" marL="0" rtl="0" algn="l">
              <a:spcBef>
                <a:spcPts val="750"/>
              </a:spcBef>
              <a:spcAft>
                <a:spcPts val="0"/>
              </a:spcAft>
              <a:buNone/>
            </a:pPr>
            <a:r>
              <a:rPr lang="es-ES" sz="3000"/>
              <a:t>Time Series Analysis: Backtesting</a:t>
            </a:r>
            <a:endParaRPr sz="3000"/>
          </a:p>
        </p:txBody>
      </p:sp>
      <p:sp>
        <p:nvSpPr>
          <p:cNvPr id="2809" name="Google Shape;2809;g2d0bc11d2ff_0_26"/>
          <p:cNvSpPr txBox="1"/>
          <p:nvPr/>
        </p:nvSpPr>
        <p:spPr>
          <a:xfrm>
            <a:off x="2064350" y="1294650"/>
            <a:ext cx="555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Comic Sans MS"/>
              <a:ea typeface="Comic Sans MS"/>
              <a:cs typeface="Comic Sans MS"/>
              <a:sym typeface="Comic Sans MS"/>
            </a:endParaRPr>
          </a:p>
        </p:txBody>
      </p:sp>
      <p:graphicFrame>
        <p:nvGraphicFramePr>
          <p:cNvPr id="2810" name="Google Shape;2810;g2d0bc11d2ff_0_26"/>
          <p:cNvGraphicFramePr/>
          <p:nvPr/>
        </p:nvGraphicFramePr>
        <p:xfrm>
          <a:off x="1023338" y="1150610"/>
          <a:ext cx="3000000" cy="3000000"/>
        </p:xfrm>
        <a:graphic>
          <a:graphicData uri="http://schemas.openxmlformats.org/drawingml/2006/table">
            <a:tbl>
              <a:tblPr>
                <a:noFill/>
                <a:tableStyleId>{734ADA9D-13C1-4026-AEFB-3A580F28AEF8}</a:tableStyleId>
              </a:tblPr>
              <a:tblGrid>
                <a:gridCol w="812175"/>
                <a:gridCol w="812175"/>
                <a:gridCol w="812175"/>
                <a:gridCol w="812175"/>
                <a:gridCol w="812175"/>
              </a:tblGrid>
              <a:tr h="455725">
                <a:tc>
                  <a:txBody>
                    <a:bodyPr/>
                    <a:lstStyle/>
                    <a:p>
                      <a:pPr indent="0" lvl="0" marL="0" marR="0" rtl="0" algn="ctr">
                        <a:spcBef>
                          <a:spcPts val="0"/>
                        </a:spcBef>
                        <a:spcAft>
                          <a:spcPts val="0"/>
                        </a:spcAft>
                        <a:buNone/>
                      </a:pPr>
                      <a:r>
                        <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RMSE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MAE</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Adjusted R-squared</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OLS</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0.653</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0.602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-8.189</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-11.497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WLS</a:t>
                      </a:r>
                      <a:endParaRPr i="0" sz="1000" u="none" cap="none" strike="noStrike">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0.652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0.600</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-7.847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-11.037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GLS</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0.470</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0.374</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0.771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0.737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LASSO</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0.465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0.362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0.775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0.747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Ridge</a:t>
                      </a:r>
                      <a:endParaRPr sz="1000" u="none" cap="none" strike="noStrike">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0.465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0.361</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0.775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0.748</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5725">
                <a:tc>
                  <a:txBody>
                    <a:bodyPr/>
                    <a:lstStyle/>
                    <a:p>
                      <a:pPr indent="0" lvl="0" marL="0" marR="0" rtl="0" algn="ctr">
                        <a:spcBef>
                          <a:spcPts val="0"/>
                        </a:spcBef>
                        <a:spcAft>
                          <a:spcPts val="0"/>
                        </a:spcAft>
                        <a:buNone/>
                      </a:pPr>
                      <a:r>
                        <a:rPr lang="es-ES" sz="1000">
                          <a:solidFill>
                            <a:srgbClr val="FFFFFF"/>
                          </a:solidFill>
                          <a:latin typeface="Comic Sans MS"/>
                          <a:ea typeface="Comic Sans MS"/>
                          <a:cs typeface="Comic Sans MS"/>
                          <a:sym typeface="Comic Sans MS"/>
                        </a:rPr>
                        <a:t>Elastic Net</a:t>
                      </a:r>
                      <a:endParaRPr sz="1000">
                        <a:solidFill>
                          <a:srgbClr val="FFFFFF"/>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0.466</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0.362</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0.775</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ES" sz="1000">
                          <a:solidFill>
                            <a:schemeClr val="dk1"/>
                          </a:solidFill>
                          <a:latin typeface="Comic Sans MS"/>
                          <a:ea typeface="Comic Sans MS"/>
                          <a:cs typeface="Comic Sans MS"/>
                          <a:sym typeface="Comic Sans MS"/>
                        </a:rPr>
                        <a:t>0.747</a:t>
                      </a:r>
                      <a:endParaRPr sz="1000">
                        <a:solidFill>
                          <a:schemeClr val="dk1"/>
                        </a:solidFill>
                        <a:latin typeface="Comic Sans MS"/>
                        <a:ea typeface="Comic Sans MS"/>
                        <a:cs typeface="Comic Sans MS"/>
                        <a:sym typeface="Comic Sans MS"/>
                      </a:endParaRPr>
                    </a:p>
                  </a:txBody>
                  <a:tcPr marT="53350" marB="53350" marR="76200" marL="762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811" name="Google Shape;2811;g2d0bc11d2ff_0_26"/>
          <p:cNvSpPr txBox="1"/>
          <p:nvPr/>
        </p:nvSpPr>
        <p:spPr>
          <a:xfrm>
            <a:off x="5234100" y="1150600"/>
            <a:ext cx="2913000" cy="3509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We use </a:t>
            </a:r>
            <a:r>
              <a:rPr lang="es-ES" sz="1200">
                <a:solidFill>
                  <a:schemeClr val="dk1"/>
                </a:solidFill>
                <a:latin typeface="Comic Sans MS"/>
                <a:ea typeface="Comic Sans MS"/>
                <a:cs typeface="Comic Sans MS"/>
                <a:sym typeface="Comic Sans MS"/>
              </a:rPr>
              <a:t>cross-validation </a:t>
            </a:r>
            <a:r>
              <a:rPr lang="es-ES" sz="1200">
                <a:solidFill>
                  <a:srgbClr val="695D46"/>
                </a:solidFill>
                <a:latin typeface="Comic Sans MS"/>
                <a:ea typeface="Comic Sans MS"/>
                <a:cs typeface="Comic Sans MS"/>
                <a:sym typeface="Comic Sans MS"/>
              </a:rPr>
              <a:t>to split the data into different folds and compute the </a:t>
            </a:r>
            <a:r>
              <a:rPr lang="es-ES" sz="1200">
                <a:solidFill>
                  <a:schemeClr val="dk1"/>
                </a:solidFill>
                <a:latin typeface="Comic Sans MS"/>
                <a:ea typeface="Comic Sans MS"/>
                <a:cs typeface="Comic Sans MS"/>
                <a:sym typeface="Comic Sans MS"/>
              </a:rPr>
              <a:t>average statistics</a:t>
            </a:r>
            <a:r>
              <a:rPr lang="es-ES" sz="1200">
                <a:solidFill>
                  <a:srgbClr val="695D46"/>
                </a:solidFill>
                <a:latin typeface="Comic Sans MS"/>
                <a:ea typeface="Comic Sans MS"/>
                <a:cs typeface="Comic Sans MS"/>
                <a:sym typeface="Comic Sans MS"/>
              </a:rPr>
              <a:t> across all folds, as shown in the table on the left</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It is interesting to observe that GLS and penalized models</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 </a:t>
            </a:r>
            <a:r>
              <a:rPr lang="es-ES" sz="1200">
                <a:solidFill>
                  <a:schemeClr val="dk1"/>
                </a:solidFill>
                <a:latin typeface="Comic Sans MS"/>
                <a:ea typeface="Comic Sans MS"/>
                <a:cs typeface="Comic Sans MS"/>
                <a:sym typeface="Comic Sans MS"/>
              </a:rPr>
              <a:t>perform equally well </a:t>
            </a:r>
            <a:r>
              <a:rPr lang="es-ES" sz="1200">
                <a:solidFill>
                  <a:srgbClr val="695D46"/>
                </a:solidFill>
                <a:latin typeface="Comic Sans MS"/>
                <a:ea typeface="Comic Sans MS"/>
                <a:cs typeface="Comic Sans MS"/>
                <a:sym typeface="Comic Sans MS"/>
              </a:rPr>
              <a:t>and the </a:t>
            </a:r>
            <a:r>
              <a:rPr lang="es-ES" sz="1200">
                <a:solidFill>
                  <a:srgbClr val="695D46"/>
                </a:solidFill>
                <a:latin typeface="Comic Sans MS"/>
                <a:ea typeface="Comic Sans MS"/>
                <a:cs typeface="Comic Sans MS"/>
                <a:sym typeface="Comic Sans MS"/>
              </a:rPr>
              <a:t>performance</a:t>
            </a:r>
            <a:r>
              <a:rPr lang="es-ES" sz="1200">
                <a:solidFill>
                  <a:srgbClr val="695D46"/>
                </a:solidFill>
                <a:latin typeface="Comic Sans MS"/>
                <a:ea typeface="Comic Sans MS"/>
                <a:cs typeface="Comic Sans MS"/>
                <a:sym typeface="Comic Sans MS"/>
              </a:rPr>
              <a:t> of OLS and WLS </a:t>
            </a:r>
            <a:r>
              <a:rPr lang="es-ES" sz="1200">
                <a:solidFill>
                  <a:schemeClr val="dk1"/>
                </a:solidFill>
                <a:latin typeface="Comic Sans MS"/>
                <a:ea typeface="Comic Sans MS"/>
                <a:cs typeface="Comic Sans MS"/>
                <a:sym typeface="Comic Sans MS"/>
              </a:rPr>
              <a:t>dropped significantly </a:t>
            </a:r>
            <a:r>
              <a:rPr lang="es-ES" sz="1200">
                <a:solidFill>
                  <a:srgbClr val="695D46"/>
                </a:solidFill>
                <a:latin typeface="Comic Sans MS"/>
                <a:ea typeface="Comic Sans MS"/>
                <a:cs typeface="Comic Sans MS"/>
                <a:sym typeface="Comic Sans MS"/>
              </a:rPr>
              <a:t>in the backtesting</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t/>
            </a:r>
            <a:endParaRPr sz="1200">
              <a:solidFill>
                <a:schemeClr val="dk1"/>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However, if to compare model complexity, penalized regression would generally have lower AIC &amp; BIC </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And since Lasso has relatively high p-value in JB-test</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t/>
            </a:r>
            <a:endParaRPr sz="1200">
              <a:solidFill>
                <a:srgbClr val="695D46"/>
              </a:solidFill>
              <a:latin typeface="Comic Sans MS"/>
              <a:ea typeface="Comic Sans MS"/>
              <a:cs typeface="Comic Sans MS"/>
              <a:sym typeface="Comic Sans MS"/>
            </a:endParaRPr>
          </a:p>
          <a:p>
            <a:pPr indent="0" lvl="0" marL="0" rtl="0" algn="ctr">
              <a:lnSpc>
                <a:spcPct val="90000"/>
              </a:lnSpc>
              <a:spcBef>
                <a:spcPts val="0"/>
              </a:spcBef>
              <a:spcAft>
                <a:spcPts val="0"/>
              </a:spcAft>
              <a:buNone/>
            </a:pPr>
            <a:r>
              <a:rPr lang="es-ES" sz="1200">
                <a:solidFill>
                  <a:srgbClr val="695D46"/>
                </a:solidFill>
                <a:latin typeface="Comic Sans MS"/>
                <a:ea typeface="Comic Sans MS"/>
                <a:cs typeface="Comic Sans MS"/>
                <a:sym typeface="Comic Sans MS"/>
              </a:rPr>
              <a:t>We would announce Lasso as winner!!</a:t>
            </a:r>
            <a:endParaRPr sz="1200">
              <a:solidFill>
                <a:srgbClr val="695D46"/>
              </a:solidFill>
              <a:latin typeface="Comic Sans MS"/>
              <a:ea typeface="Comic Sans MS"/>
              <a:cs typeface="Comic Sans MS"/>
              <a:sym typeface="Comic Sans MS"/>
            </a:endParaRPr>
          </a:p>
        </p:txBody>
      </p:sp>
      <p:pic>
        <p:nvPicPr>
          <p:cNvPr id="2812" name="Google Shape;2812;g2d0bc11d2ff_0_26"/>
          <p:cNvPicPr preferRelativeResize="0"/>
          <p:nvPr/>
        </p:nvPicPr>
        <p:blipFill rotWithShape="1">
          <a:blip r:embed="rId3">
            <a:alphaModFix/>
          </a:blip>
          <a:srcRect b="0" l="0" r="0" t="0"/>
          <a:stretch/>
        </p:blipFill>
        <p:spPr>
          <a:xfrm>
            <a:off x="7450628" y="395541"/>
            <a:ext cx="370553" cy="500246"/>
          </a:xfrm>
          <a:prstGeom prst="rect">
            <a:avLst/>
          </a:prstGeom>
          <a:noFill/>
          <a:ln>
            <a:noFill/>
          </a:ln>
        </p:spPr>
      </p:pic>
      <p:sp>
        <p:nvSpPr>
          <p:cNvPr id="2813" name="Google Shape;2813;g2d0bc11d2ff_0_26"/>
          <p:cNvSpPr/>
          <p:nvPr/>
        </p:nvSpPr>
        <p:spPr>
          <a:xfrm>
            <a:off x="8056629" y="10466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814" name="Google Shape;2814;g2d0bc11d2ff_0_26"/>
          <p:cNvPicPr preferRelativeResize="0"/>
          <p:nvPr/>
        </p:nvPicPr>
        <p:blipFill rotWithShape="1">
          <a:blip r:embed="rId4">
            <a:alphaModFix/>
          </a:blip>
          <a:srcRect b="0" l="0" r="0" t="0"/>
          <a:stretch/>
        </p:blipFill>
        <p:spPr>
          <a:xfrm>
            <a:off x="410524" y="4476149"/>
            <a:ext cx="1790422" cy="400200"/>
          </a:xfrm>
          <a:prstGeom prst="rect">
            <a:avLst/>
          </a:prstGeom>
          <a:noFill/>
          <a:ln>
            <a:noFill/>
          </a:ln>
        </p:spPr>
      </p:pic>
      <p:pic>
        <p:nvPicPr>
          <p:cNvPr id="2815" name="Google Shape;2815;g2d0bc11d2ff_0_26"/>
          <p:cNvPicPr preferRelativeResize="0"/>
          <p:nvPr/>
        </p:nvPicPr>
        <p:blipFill rotWithShape="1">
          <a:blip r:embed="rId5">
            <a:alphaModFix/>
          </a:blip>
          <a:srcRect b="0" l="0" r="0" t="0"/>
          <a:stretch/>
        </p:blipFill>
        <p:spPr>
          <a:xfrm>
            <a:off x="7961897" y="3457417"/>
            <a:ext cx="591379" cy="5334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pic>
        <p:nvPicPr>
          <p:cNvPr id="2820" name="Google Shape;2820;g2d024d6cf77_2_385"/>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2821" name="Google Shape;2821;g2d024d6cf77_2_385"/>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5600"/>
              <a:t>Summary  </a:t>
            </a:r>
            <a:endParaRPr sz="5600"/>
          </a:p>
        </p:txBody>
      </p:sp>
      <p:sp>
        <p:nvSpPr>
          <p:cNvPr id="2822" name="Google Shape;2822;g2d024d6cf77_2_385"/>
          <p:cNvSpPr txBox="1"/>
          <p:nvPr>
            <p:ph idx="2" type="body"/>
          </p:nvPr>
        </p:nvSpPr>
        <p:spPr>
          <a:xfrm>
            <a:off x="2924725" y="1445813"/>
            <a:ext cx="32946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Part 3 </a:t>
            </a:r>
            <a:endParaRPr/>
          </a:p>
        </p:txBody>
      </p:sp>
      <p:pic>
        <p:nvPicPr>
          <p:cNvPr id="2823" name="Google Shape;2823;g2d024d6cf77_2_385"/>
          <p:cNvPicPr preferRelativeResize="0"/>
          <p:nvPr/>
        </p:nvPicPr>
        <p:blipFill rotWithShape="1">
          <a:blip r:embed="rId4">
            <a:alphaModFix/>
          </a:blip>
          <a:srcRect b="0" l="0" r="0" t="0"/>
          <a:stretch/>
        </p:blipFill>
        <p:spPr>
          <a:xfrm>
            <a:off x="5848778" y="1111916"/>
            <a:ext cx="370553" cy="500246"/>
          </a:xfrm>
          <a:prstGeom prst="rect">
            <a:avLst/>
          </a:prstGeom>
          <a:noFill/>
          <a:ln>
            <a:noFill/>
          </a:ln>
        </p:spPr>
      </p:pic>
      <p:sp>
        <p:nvSpPr>
          <p:cNvPr id="2824" name="Google Shape;2824;g2d024d6cf77_2_385"/>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25" name="Google Shape;2825;g2d024d6cf77_2_385"/>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2826" name="Google Shape;2826;g2d024d6cf77_2_385"/>
          <p:cNvGrpSpPr/>
          <p:nvPr/>
        </p:nvGrpSpPr>
        <p:grpSpPr>
          <a:xfrm>
            <a:off x="7934706" y="918079"/>
            <a:ext cx="413725" cy="193850"/>
            <a:chOff x="2240475" y="3205350"/>
            <a:chExt cx="413725" cy="193850"/>
          </a:xfrm>
        </p:grpSpPr>
        <p:sp>
          <p:nvSpPr>
            <p:cNvPr id="2827" name="Google Shape;2827;g2d024d6cf77_2_385"/>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28" name="Google Shape;2828;g2d024d6cf77_2_385"/>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29" name="Google Shape;2829;g2d024d6cf77_2_385"/>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830" name="Google Shape;2830;g2d024d6cf77_2_385"/>
          <p:cNvGrpSpPr/>
          <p:nvPr/>
        </p:nvGrpSpPr>
        <p:grpSpPr>
          <a:xfrm rot="-2030353">
            <a:off x="1299953" y="866078"/>
            <a:ext cx="161698" cy="272141"/>
            <a:chOff x="3450975" y="853900"/>
            <a:chExt cx="2529325" cy="4256900"/>
          </a:xfrm>
        </p:grpSpPr>
        <p:sp>
          <p:nvSpPr>
            <p:cNvPr id="2831" name="Google Shape;2831;g2d024d6cf77_2_385"/>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32" name="Google Shape;2832;g2d024d6cf77_2_385"/>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2833" name="Google Shape;2833;g2d024d6cf77_2_385"/>
          <p:cNvGrpSpPr/>
          <p:nvPr/>
        </p:nvGrpSpPr>
        <p:grpSpPr>
          <a:xfrm rot="-2028997">
            <a:off x="829811" y="641728"/>
            <a:ext cx="823952" cy="373508"/>
            <a:chOff x="1555926" y="625900"/>
            <a:chExt cx="1525988" cy="691750"/>
          </a:xfrm>
        </p:grpSpPr>
        <p:sp>
          <p:nvSpPr>
            <p:cNvPr id="2834" name="Google Shape;2834;g2d024d6cf77_2_385"/>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35" name="Google Shape;2835;g2d024d6cf77_2_385"/>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36" name="Google Shape;2836;g2d024d6cf77_2_385"/>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837" name="Google Shape;2837;g2d024d6cf77_2_385"/>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2838" name="Google Shape;2838;g2d024d6cf77_2_385"/>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2839" name="Google Shape;2839;g2d024d6cf77_2_385"/>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500"/>
                                        <p:tgtEl>
                                          <p:spTgt spid="2820"/>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823"/>
                                        </p:tgtEl>
                                        <p:attrNameLst>
                                          <p:attrName>style.visibility</p:attrName>
                                        </p:attrNameLst>
                                      </p:cBhvr>
                                      <p:to>
                                        <p:strVal val="visible"/>
                                      </p:to>
                                    </p:set>
                                    <p:anim calcmode="lin" valueType="num">
                                      <p:cBhvr additive="base">
                                        <p:cTn dur="500"/>
                                        <p:tgtEl>
                                          <p:spTgt spid="2823"/>
                                        </p:tgtEl>
                                        <p:attrNameLst>
                                          <p:attrName>ppt_w</p:attrName>
                                        </p:attrNameLst>
                                      </p:cBhvr>
                                      <p:tavLst>
                                        <p:tav fmla="" tm="0">
                                          <p:val>
                                            <p:strVal val="0"/>
                                          </p:val>
                                        </p:tav>
                                        <p:tav fmla="" tm="100000">
                                          <p:val>
                                            <p:strVal val="#ppt_w"/>
                                          </p:val>
                                        </p:tav>
                                      </p:tavLst>
                                    </p:anim>
                                    <p:anim calcmode="lin" valueType="num">
                                      <p:cBhvr additive="base">
                                        <p:cTn dur="500"/>
                                        <p:tgtEl>
                                          <p:spTgt spid="28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grpSp>
        <p:nvGrpSpPr>
          <p:cNvPr id="2844" name="Google Shape;2844;g1ff523f9015_0_57"/>
          <p:cNvGrpSpPr/>
          <p:nvPr/>
        </p:nvGrpSpPr>
        <p:grpSpPr>
          <a:xfrm flipH="1" rot="-3597464">
            <a:off x="5737074" y="2216233"/>
            <a:ext cx="350173" cy="358570"/>
            <a:chOff x="439233" y="3859358"/>
            <a:chExt cx="477294" cy="488166"/>
          </a:xfrm>
        </p:grpSpPr>
        <p:sp>
          <p:nvSpPr>
            <p:cNvPr id="2845" name="Google Shape;2845;g1ff523f9015_0_57"/>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846" name="Google Shape;2846;g1ff523f9015_0_57"/>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847" name="Google Shape;2847;g1ff523f9015_0_57"/>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848" name="Google Shape;2848;g1ff523f9015_0_57"/>
          <p:cNvCxnSpPr/>
          <p:nvPr/>
        </p:nvCxnSpPr>
        <p:spPr>
          <a:xfrm>
            <a:off x="2755288" y="1574289"/>
            <a:ext cx="255000" cy="0"/>
          </a:xfrm>
          <a:prstGeom prst="straightConnector1">
            <a:avLst/>
          </a:prstGeom>
          <a:noFill/>
          <a:ln cap="flat" cmpd="sng" w="19050">
            <a:solidFill>
              <a:srgbClr val="869FB2"/>
            </a:solidFill>
            <a:prstDash val="solid"/>
            <a:round/>
            <a:headEnd len="med" w="med" type="oval"/>
            <a:tailEnd len="sm" w="sm" type="none"/>
          </a:ln>
        </p:spPr>
      </p:cxnSp>
      <p:sp>
        <p:nvSpPr>
          <p:cNvPr id="2849" name="Google Shape;2849;g1ff523f9015_0_57"/>
          <p:cNvSpPr txBox="1"/>
          <p:nvPr/>
        </p:nvSpPr>
        <p:spPr>
          <a:xfrm>
            <a:off x="721200" y="858500"/>
            <a:ext cx="1941600" cy="14316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Efficiency and Unbiasedness</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Utilized OLS</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Adopted WLS and GLS models</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Generally hard to satisfy all properties</a:t>
            </a:r>
            <a:endParaRPr sz="900">
              <a:solidFill>
                <a:schemeClr val="dk1"/>
              </a:solidFill>
              <a:latin typeface="Comic Sans MS"/>
              <a:ea typeface="Comic Sans MS"/>
              <a:cs typeface="Comic Sans MS"/>
              <a:sym typeface="Comic Sans MS"/>
            </a:endParaRPr>
          </a:p>
        </p:txBody>
      </p:sp>
      <p:sp>
        <p:nvSpPr>
          <p:cNvPr id="2850" name="Google Shape;2850;g1ff523f9015_0_57"/>
          <p:cNvSpPr txBox="1"/>
          <p:nvPr/>
        </p:nvSpPr>
        <p:spPr>
          <a:xfrm>
            <a:off x="3070525" y="237500"/>
            <a:ext cx="3529500" cy="9327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Implemented LASSO, Ridge, and Elastic Net</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Addressed overfitting and multicollinearity</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Proven good generalizability as we seen in cross sectional analysis </a:t>
            </a:r>
            <a:r>
              <a:rPr b="1" lang="es-ES" sz="900">
                <a:solidFill>
                  <a:schemeClr val="dk1"/>
                </a:solidFill>
                <a:latin typeface="Comic Sans MS"/>
                <a:ea typeface="Comic Sans MS"/>
                <a:cs typeface="Comic Sans MS"/>
                <a:sym typeface="Comic Sans MS"/>
              </a:rPr>
              <a:t> </a:t>
            </a:r>
            <a:endParaRPr b="1" sz="900">
              <a:solidFill>
                <a:schemeClr val="dk1"/>
              </a:solidFill>
              <a:latin typeface="Comic Sans MS"/>
              <a:ea typeface="Comic Sans MS"/>
              <a:cs typeface="Comic Sans MS"/>
              <a:sym typeface="Comic Sans MS"/>
            </a:endParaRPr>
          </a:p>
        </p:txBody>
      </p:sp>
      <p:cxnSp>
        <p:nvCxnSpPr>
          <p:cNvPr id="2851" name="Google Shape;2851;g1ff523f9015_0_57"/>
          <p:cNvCxnSpPr/>
          <p:nvPr/>
        </p:nvCxnSpPr>
        <p:spPr>
          <a:xfrm flipH="1">
            <a:off x="4706887" y="1102700"/>
            <a:ext cx="1200" cy="167100"/>
          </a:xfrm>
          <a:prstGeom prst="straightConnector1">
            <a:avLst/>
          </a:prstGeom>
          <a:noFill/>
          <a:ln cap="flat" cmpd="sng" w="19050">
            <a:solidFill>
              <a:srgbClr val="869FB2"/>
            </a:solidFill>
            <a:prstDash val="solid"/>
            <a:round/>
            <a:headEnd len="med" w="med" type="oval"/>
            <a:tailEnd len="sm" w="sm" type="none"/>
          </a:ln>
        </p:spPr>
      </p:cxnSp>
      <p:cxnSp>
        <p:nvCxnSpPr>
          <p:cNvPr id="2852" name="Google Shape;2852;g1ff523f9015_0_57"/>
          <p:cNvCxnSpPr/>
          <p:nvPr/>
        </p:nvCxnSpPr>
        <p:spPr>
          <a:xfrm>
            <a:off x="2770998" y="3701253"/>
            <a:ext cx="255000" cy="0"/>
          </a:xfrm>
          <a:prstGeom prst="straightConnector1">
            <a:avLst/>
          </a:prstGeom>
          <a:noFill/>
          <a:ln cap="flat" cmpd="sng" w="19050">
            <a:solidFill>
              <a:srgbClr val="869FB2"/>
            </a:solidFill>
            <a:prstDash val="solid"/>
            <a:round/>
            <a:headEnd len="med" w="med" type="oval"/>
            <a:tailEnd len="sm" w="sm" type="none"/>
          </a:ln>
        </p:spPr>
      </p:cxnSp>
      <p:cxnSp>
        <p:nvCxnSpPr>
          <p:cNvPr id="2853" name="Google Shape;2853;g1ff523f9015_0_57"/>
          <p:cNvCxnSpPr/>
          <p:nvPr/>
        </p:nvCxnSpPr>
        <p:spPr>
          <a:xfrm rot="10800000">
            <a:off x="4704650" y="4024425"/>
            <a:ext cx="5400" cy="172800"/>
          </a:xfrm>
          <a:prstGeom prst="straightConnector1">
            <a:avLst/>
          </a:prstGeom>
          <a:noFill/>
          <a:ln cap="flat" cmpd="sng" w="19050">
            <a:solidFill>
              <a:srgbClr val="869FB2"/>
            </a:solidFill>
            <a:prstDash val="solid"/>
            <a:round/>
            <a:headEnd len="med" w="med" type="oval"/>
            <a:tailEnd len="sm" w="sm" type="none"/>
          </a:ln>
        </p:spPr>
      </p:cxnSp>
      <p:cxnSp>
        <p:nvCxnSpPr>
          <p:cNvPr id="2854" name="Google Shape;2854;g1ff523f9015_0_57"/>
          <p:cNvCxnSpPr/>
          <p:nvPr/>
        </p:nvCxnSpPr>
        <p:spPr>
          <a:xfrm rot="10800000">
            <a:off x="6403163" y="1573471"/>
            <a:ext cx="252900" cy="1500"/>
          </a:xfrm>
          <a:prstGeom prst="straightConnector1">
            <a:avLst/>
          </a:prstGeom>
          <a:noFill/>
          <a:ln cap="flat" cmpd="sng" w="19050">
            <a:solidFill>
              <a:srgbClr val="869FB2"/>
            </a:solidFill>
            <a:prstDash val="solid"/>
            <a:round/>
            <a:headEnd len="med" w="med" type="oval"/>
            <a:tailEnd len="sm" w="sm" type="none"/>
          </a:ln>
        </p:spPr>
      </p:cxnSp>
      <p:cxnSp>
        <p:nvCxnSpPr>
          <p:cNvPr id="2855" name="Google Shape;2855;g1ff523f9015_0_57"/>
          <p:cNvCxnSpPr/>
          <p:nvPr/>
        </p:nvCxnSpPr>
        <p:spPr>
          <a:xfrm rot="10800000">
            <a:off x="6347081" y="3700434"/>
            <a:ext cx="252900" cy="1500"/>
          </a:xfrm>
          <a:prstGeom prst="straightConnector1">
            <a:avLst/>
          </a:prstGeom>
          <a:noFill/>
          <a:ln cap="flat" cmpd="sng" w="19050">
            <a:solidFill>
              <a:srgbClr val="869FB2"/>
            </a:solidFill>
            <a:prstDash val="solid"/>
            <a:round/>
            <a:headEnd len="med" w="med" type="oval"/>
            <a:tailEnd len="sm" w="sm" type="none"/>
          </a:ln>
        </p:spPr>
      </p:cxnSp>
      <p:sp>
        <p:nvSpPr>
          <p:cNvPr id="2856" name="Google Shape;2856;g1ff523f9015_0_57"/>
          <p:cNvSpPr txBox="1"/>
          <p:nvPr/>
        </p:nvSpPr>
        <p:spPr>
          <a:xfrm>
            <a:off x="721200" y="3389025"/>
            <a:ext cx="1994400" cy="8082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Analyze data collected at a single point in time</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Used different diagnostic tests</a:t>
            </a:r>
            <a:endParaRPr sz="900">
              <a:solidFill>
                <a:schemeClr val="dk1"/>
              </a:solidFill>
              <a:latin typeface="Comic Sans MS"/>
              <a:ea typeface="Comic Sans MS"/>
              <a:cs typeface="Comic Sans MS"/>
              <a:sym typeface="Comic Sans MS"/>
            </a:endParaRPr>
          </a:p>
        </p:txBody>
      </p:sp>
      <p:sp>
        <p:nvSpPr>
          <p:cNvPr id="2857" name="Google Shape;2857;g1ff523f9015_0_57"/>
          <p:cNvSpPr txBox="1"/>
          <p:nvPr/>
        </p:nvSpPr>
        <p:spPr>
          <a:xfrm>
            <a:off x="3380449" y="4131300"/>
            <a:ext cx="2652600" cy="8082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Analyze data collected over time</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Backtesting</a:t>
            </a:r>
            <a:endParaRPr sz="900">
              <a:solidFill>
                <a:schemeClr val="dk1"/>
              </a:solidFill>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Non-stationary </a:t>
            </a:r>
            <a:endParaRPr sz="900">
              <a:solidFill>
                <a:schemeClr val="dk1"/>
              </a:solidFill>
              <a:latin typeface="Comic Sans MS"/>
              <a:ea typeface="Comic Sans MS"/>
              <a:cs typeface="Comic Sans MS"/>
              <a:sym typeface="Comic Sans MS"/>
            </a:endParaRPr>
          </a:p>
        </p:txBody>
      </p:sp>
      <p:grpSp>
        <p:nvGrpSpPr>
          <p:cNvPr id="2858" name="Google Shape;2858;g1ff523f9015_0_57"/>
          <p:cNvGrpSpPr/>
          <p:nvPr/>
        </p:nvGrpSpPr>
        <p:grpSpPr>
          <a:xfrm>
            <a:off x="3010355" y="1276633"/>
            <a:ext cx="3392771" cy="2748231"/>
            <a:chOff x="941839" y="1559475"/>
            <a:chExt cx="2625374" cy="2465887"/>
          </a:xfrm>
        </p:grpSpPr>
        <p:sp>
          <p:nvSpPr>
            <p:cNvPr id="2859" name="Google Shape;2859;g1ff523f9015_0_57"/>
            <p:cNvSpPr/>
            <p:nvPr/>
          </p:nvSpPr>
          <p:spPr>
            <a:xfrm>
              <a:off x="1892100" y="3437350"/>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ES" sz="1100">
                  <a:latin typeface="Comic Sans MS"/>
                  <a:ea typeface="Comic Sans MS"/>
                  <a:cs typeface="Comic Sans MS"/>
                  <a:sym typeface="Comic Sans MS"/>
                </a:rPr>
                <a:t>Time Series</a:t>
              </a:r>
              <a:endParaRPr i="0" sz="1100" u="none" cap="none" strike="noStrike">
                <a:solidFill>
                  <a:srgbClr val="000000"/>
                </a:solidFill>
                <a:latin typeface="Comic Sans MS"/>
                <a:ea typeface="Comic Sans MS"/>
                <a:cs typeface="Comic Sans MS"/>
                <a:sym typeface="Comic Sans MS"/>
              </a:endParaRPr>
            </a:p>
          </p:txBody>
        </p:sp>
        <p:sp>
          <p:nvSpPr>
            <p:cNvPr id="2860" name="Google Shape;2860;g1ff523f9015_0_57"/>
            <p:cNvSpPr/>
            <p:nvPr/>
          </p:nvSpPr>
          <p:spPr>
            <a:xfrm>
              <a:off x="941839" y="3437350"/>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ES" sz="1100">
                  <a:latin typeface="Comic Sans MS"/>
                  <a:ea typeface="Comic Sans MS"/>
                  <a:cs typeface="Comic Sans MS"/>
                  <a:sym typeface="Comic Sans MS"/>
                </a:rPr>
                <a:t>Cross Sectional</a:t>
              </a:r>
              <a:endParaRPr i="0" sz="1100" u="none" cap="none" strike="noStrike">
                <a:solidFill>
                  <a:srgbClr val="000000"/>
                </a:solidFill>
                <a:latin typeface="Comic Sans MS"/>
                <a:ea typeface="Comic Sans MS"/>
                <a:cs typeface="Comic Sans MS"/>
                <a:sym typeface="Comic Sans MS"/>
              </a:endParaRPr>
            </a:p>
          </p:txBody>
        </p:sp>
        <p:sp>
          <p:nvSpPr>
            <p:cNvPr id="2861" name="Google Shape;2861;g1ff523f9015_0_57"/>
            <p:cNvSpPr/>
            <p:nvPr/>
          </p:nvSpPr>
          <p:spPr>
            <a:xfrm>
              <a:off x="941839"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ES" sz="1100">
                  <a:latin typeface="Comic Sans MS"/>
                  <a:ea typeface="Comic Sans MS"/>
                  <a:cs typeface="Comic Sans MS"/>
                  <a:sym typeface="Comic Sans MS"/>
                </a:rPr>
                <a:t>BLUE </a:t>
              </a:r>
              <a:endParaRPr sz="1100">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lang="es-ES" sz="1100">
                  <a:latin typeface="Comic Sans MS"/>
                  <a:ea typeface="Comic Sans MS"/>
                  <a:cs typeface="Comic Sans MS"/>
                  <a:sym typeface="Comic Sans MS"/>
                </a:rPr>
                <a:t>Properties</a:t>
              </a:r>
              <a:endParaRPr i="0" sz="1100" u="none" cap="none" strike="noStrike">
                <a:solidFill>
                  <a:srgbClr val="000000"/>
                </a:solidFill>
                <a:latin typeface="Comic Sans MS"/>
                <a:ea typeface="Comic Sans MS"/>
                <a:cs typeface="Comic Sans MS"/>
                <a:sym typeface="Comic Sans MS"/>
              </a:endParaRPr>
            </a:p>
          </p:txBody>
        </p:sp>
        <p:sp>
          <p:nvSpPr>
            <p:cNvPr id="2862" name="Google Shape;2862;g1ff523f9015_0_57"/>
            <p:cNvSpPr/>
            <p:nvPr/>
          </p:nvSpPr>
          <p:spPr>
            <a:xfrm>
              <a:off x="1892100"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ES" sz="1100">
                  <a:latin typeface="Comic Sans MS"/>
                  <a:ea typeface="Comic Sans MS"/>
                  <a:cs typeface="Comic Sans MS"/>
                  <a:sym typeface="Comic Sans MS"/>
                </a:rPr>
                <a:t>Penalized Regression</a:t>
              </a:r>
              <a:endParaRPr i="0" sz="1100" u="none" cap="none" strike="noStrike">
                <a:solidFill>
                  <a:srgbClr val="000000"/>
                </a:solidFill>
                <a:latin typeface="Comic Sans MS"/>
                <a:ea typeface="Comic Sans MS"/>
                <a:cs typeface="Comic Sans MS"/>
                <a:sym typeface="Comic Sans MS"/>
              </a:endParaRPr>
            </a:p>
          </p:txBody>
        </p:sp>
        <p:sp>
          <p:nvSpPr>
            <p:cNvPr id="2863" name="Google Shape;2863;g1ff523f9015_0_57"/>
            <p:cNvSpPr/>
            <p:nvPr/>
          </p:nvSpPr>
          <p:spPr>
            <a:xfrm>
              <a:off x="2842399" y="1559475"/>
              <a:ext cx="724598" cy="587996"/>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es-ES" sz="1100">
                  <a:solidFill>
                    <a:schemeClr val="dk1"/>
                  </a:solidFill>
                  <a:latin typeface="Comic Sans MS"/>
                  <a:ea typeface="Comic Sans MS"/>
                  <a:cs typeface="Comic Sans MS"/>
                  <a:sym typeface="Comic Sans MS"/>
                </a:rPr>
                <a:t>Model Evaluation</a:t>
              </a:r>
              <a:endParaRPr sz="1100"/>
            </a:p>
          </p:txBody>
        </p:sp>
        <p:sp>
          <p:nvSpPr>
            <p:cNvPr id="2864" name="Google Shape;2864;g1ff523f9015_0_57"/>
            <p:cNvSpPr/>
            <p:nvPr/>
          </p:nvSpPr>
          <p:spPr>
            <a:xfrm>
              <a:off x="1451505" y="2598979"/>
              <a:ext cx="1600883" cy="404047"/>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FF9900"/>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1ff523f9015_0_57"/>
            <p:cNvSpPr txBox="1"/>
            <p:nvPr/>
          </p:nvSpPr>
          <p:spPr>
            <a:xfrm>
              <a:off x="1571998" y="2686072"/>
              <a:ext cx="1428600" cy="2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s-ES" sz="1500">
                  <a:solidFill>
                    <a:schemeClr val="dk1"/>
                  </a:solidFill>
                  <a:latin typeface="Pacifico"/>
                  <a:ea typeface="Pacifico"/>
                  <a:cs typeface="Pacifico"/>
                  <a:sym typeface="Pacifico"/>
                </a:rPr>
                <a:t>What We learned</a:t>
              </a:r>
              <a:endParaRPr i="0" sz="1500" u="none" cap="none" strike="noStrike">
                <a:solidFill>
                  <a:schemeClr val="dk1"/>
                </a:solidFill>
                <a:latin typeface="Pacifico"/>
                <a:ea typeface="Pacifico"/>
                <a:cs typeface="Pacifico"/>
                <a:sym typeface="Pacifico"/>
              </a:endParaRPr>
            </a:p>
          </p:txBody>
        </p:sp>
        <p:sp>
          <p:nvSpPr>
            <p:cNvPr id="2866" name="Google Shape;2866;g1ff523f9015_0_57"/>
            <p:cNvSpPr/>
            <p:nvPr/>
          </p:nvSpPr>
          <p:spPr>
            <a:xfrm>
              <a:off x="1268174"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1ff523f9015_0_57"/>
            <p:cNvSpPr/>
            <p:nvPr/>
          </p:nvSpPr>
          <p:spPr>
            <a:xfrm>
              <a:off x="2220016"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1ff523f9015_0_57"/>
            <p:cNvSpPr/>
            <p:nvPr/>
          </p:nvSpPr>
          <p:spPr>
            <a:xfrm>
              <a:off x="3171871"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1ff523f9015_0_57"/>
            <p:cNvSpPr/>
            <p:nvPr/>
          </p:nvSpPr>
          <p:spPr>
            <a:xfrm>
              <a:off x="2220003" y="3332047"/>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1ff523f9015_0_57"/>
            <p:cNvSpPr/>
            <p:nvPr/>
          </p:nvSpPr>
          <p:spPr>
            <a:xfrm>
              <a:off x="3171858" y="3332047"/>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1ff523f9015_0_57"/>
            <p:cNvSpPr/>
            <p:nvPr/>
          </p:nvSpPr>
          <p:spPr>
            <a:xfrm>
              <a:off x="2094115"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1ff523f9015_0_57"/>
            <p:cNvSpPr/>
            <p:nvPr/>
          </p:nvSpPr>
          <p:spPr>
            <a:xfrm>
              <a:off x="2222169"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1ff523f9015_0_57"/>
            <p:cNvSpPr/>
            <p:nvPr/>
          </p:nvSpPr>
          <p:spPr>
            <a:xfrm>
              <a:off x="2350222"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1ff523f9015_0_57"/>
            <p:cNvSpPr/>
            <p:nvPr/>
          </p:nvSpPr>
          <p:spPr>
            <a:xfrm>
              <a:off x="2094115" y="3064430"/>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1ff523f9015_0_57"/>
            <p:cNvSpPr/>
            <p:nvPr/>
          </p:nvSpPr>
          <p:spPr>
            <a:xfrm>
              <a:off x="2222169" y="3064430"/>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1ff523f9015_0_57"/>
            <p:cNvSpPr/>
            <p:nvPr/>
          </p:nvSpPr>
          <p:spPr>
            <a:xfrm>
              <a:off x="2350222" y="3064430"/>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77" name="Google Shape;2877;g1ff523f9015_0_57"/>
            <p:cNvCxnSpPr>
              <a:stCxn id="2866" idx="4"/>
              <a:endCxn id="2871" idx="0"/>
            </p:cNvCxnSpPr>
            <p:nvPr/>
          </p:nvCxnSpPr>
          <p:spPr>
            <a:xfrm flipH="1" rot="-5400000">
              <a:off x="1612124" y="1944326"/>
              <a:ext cx="201900" cy="825900"/>
            </a:xfrm>
            <a:prstGeom prst="curvedConnector3">
              <a:avLst>
                <a:gd fmla="val 49995" name="adj1"/>
              </a:avLst>
            </a:prstGeom>
            <a:noFill/>
            <a:ln cap="flat" cmpd="sng" w="19050">
              <a:solidFill>
                <a:schemeClr val="dk1"/>
              </a:solidFill>
              <a:prstDash val="solid"/>
              <a:round/>
              <a:headEnd len="sm" w="sm" type="stealth"/>
              <a:tailEnd len="sm" w="sm" type="none"/>
            </a:ln>
          </p:spPr>
        </p:cxnSp>
        <p:cxnSp>
          <p:nvCxnSpPr>
            <p:cNvPr id="2878" name="Google Shape;2878;g1ff523f9015_0_57"/>
            <p:cNvCxnSpPr>
              <a:stCxn id="2868" idx="4"/>
              <a:endCxn id="2873" idx="0"/>
            </p:cNvCxnSpPr>
            <p:nvPr/>
          </p:nvCxnSpPr>
          <p:spPr>
            <a:xfrm rot="5400000">
              <a:off x="2692021" y="1946426"/>
              <a:ext cx="201900" cy="821700"/>
            </a:xfrm>
            <a:prstGeom prst="curvedConnector3">
              <a:avLst>
                <a:gd fmla="val 49995" name="adj1"/>
              </a:avLst>
            </a:prstGeom>
            <a:noFill/>
            <a:ln cap="flat" cmpd="sng" w="19050">
              <a:solidFill>
                <a:schemeClr val="dk1"/>
              </a:solidFill>
              <a:prstDash val="solid"/>
              <a:round/>
              <a:headEnd len="sm" w="sm" type="stealth"/>
              <a:tailEnd len="sm" w="sm" type="none"/>
            </a:ln>
          </p:spPr>
        </p:cxnSp>
        <p:cxnSp>
          <p:nvCxnSpPr>
            <p:cNvPr id="2879" name="Google Shape;2879;g1ff523f9015_0_57"/>
            <p:cNvCxnSpPr>
              <a:stCxn id="2867" idx="4"/>
              <a:endCxn id="2872" idx="0"/>
            </p:cNvCxnSpPr>
            <p:nvPr/>
          </p:nvCxnSpPr>
          <p:spPr>
            <a:xfrm flipH="1" rot="-5400000">
              <a:off x="2152066" y="2356226"/>
              <a:ext cx="201900" cy="2100"/>
            </a:xfrm>
            <a:prstGeom prst="curvedConnector3">
              <a:avLst>
                <a:gd fmla="val 49995" name="adj1"/>
              </a:avLst>
            </a:prstGeom>
            <a:noFill/>
            <a:ln cap="flat" cmpd="sng" w="19050">
              <a:solidFill>
                <a:schemeClr val="dk1"/>
              </a:solidFill>
              <a:prstDash val="solid"/>
              <a:round/>
              <a:headEnd len="sm" w="sm" type="triangle"/>
              <a:tailEnd len="sm" w="sm" type="none"/>
            </a:ln>
          </p:spPr>
        </p:cxnSp>
        <p:cxnSp>
          <p:nvCxnSpPr>
            <p:cNvPr id="2880" name="Google Shape;2880;g1ff523f9015_0_57"/>
            <p:cNvCxnSpPr>
              <a:stCxn id="2870" idx="0"/>
              <a:endCxn id="2876" idx="4"/>
            </p:cNvCxnSpPr>
            <p:nvPr/>
          </p:nvCxnSpPr>
          <p:spPr>
            <a:xfrm flipH="1" rot="5400000">
              <a:off x="2691108" y="2819347"/>
              <a:ext cx="203700" cy="821700"/>
            </a:xfrm>
            <a:prstGeom prst="curvedConnector3">
              <a:avLst>
                <a:gd fmla="val 50004" name="adj1"/>
              </a:avLst>
            </a:prstGeom>
            <a:noFill/>
            <a:ln cap="flat" cmpd="sng" w="19050">
              <a:solidFill>
                <a:schemeClr val="dk1"/>
              </a:solidFill>
              <a:prstDash val="solid"/>
              <a:round/>
              <a:headEnd len="sm" w="sm" type="stealth"/>
              <a:tailEnd len="sm" w="sm" type="none"/>
            </a:ln>
          </p:spPr>
        </p:cxnSp>
        <p:cxnSp>
          <p:nvCxnSpPr>
            <p:cNvPr id="2881" name="Google Shape;2881;g1ff523f9015_0_57"/>
            <p:cNvCxnSpPr>
              <a:stCxn id="2869" idx="0"/>
              <a:endCxn id="2875" idx="4"/>
            </p:cNvCxnSpPr>
            <p:nvPr/>
          </p:nvCxnSpPr>
          <p:spPr>
            <a:xfrm rot="-5400000">
              <a:off x="2151153" y="3229147"/>
              <a:ext cx="203700" cy="2100"/>
            </a:xfrm>
            <a:prstGeom prst="curvedConnector3">
              <a:avLst>
                <a:gd fmla="val 50004" name="adj1"/>
              </a:avLst>
            </a:prstGeom>
            <a:noFill/>
            <a:ln cap="flat" cmpd="sng" w="19050">
              <a:solidFill>
                <a:srgbClr val="212121"/>
              </a:solidFill>
              <a:prstDash val="solid"/>
              <a:round/>
              <a:headEnd len="sm" w="sm" type="stealth"/>
              <a:tailEnd len="sm" w="sm" type="none"/>
            </a:ln>
          </p:spPr>
        </p:cxnSp>
        <p:sp>
          <p:nvSpPr>
            <p:cNvPr id="2882" name="Google Shape;2882;g1ff523f9015_0_57"/>
            <p:cNvSpPr/>
            <p:nvPr/>
          </p:nvSpPr>
          <p:spPr>
            <a:xfrm>
              <a:off x="1268161" y="3332047"/>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3" name="Google Shape;2883;g1ff523f9015_0_57"/>
            <p:cNvCxnSpPr/>
            <p:nvPr/>
          </p:nvCxnSpPr>
          <p:spPr>
            <a:xfrm flipH="1" rot="10800000">
              <a:off x="1300165" y="3128330"/>
              <a:ext cx="825900" cy="203700"/>
            </a:xfrm>
            <a:prstGeom prst="curvedConnector3">
              <a:avLst>
                <a:gd fmla="val 50000" name="adj1"/>
              </a:avLst>
            </a:prstGeom>
            <a:noFill/>
            <a:ln cap="flat" cmpd="sng" w="19050">
              <a:solidFill>
                <a:schemeClr val="dk1"/>
              </a:solidFill>
              <a:prstDash val="solid"/>
              <a:round/>
              <a:headEnd len="sm" w="sm" type="stealth"/>
              <a:tailEnd len="sm" w="sm" type="none"/>
            </a:ln>
          </p:spPr>
        </p:cxnSp>
        <p:sp>
          <p:nvSpPr>
            <p:cNvPr id="2884" name="Google Shape;2884;g1ff523f9015_0_57"/>
            <p:cNvSpPr/>
            <p:nvPr/>
          </p:nvSpPr>
          <p:spPr>
            <a:xfrm>
              <a:off x="2815955" y="3437350"/>
              <a:ext cx="751258" cy="588011"/>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EA9999"/>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ES" sz="900">
                  <a:latin typeface="Comic Sans MS"/>
                  <a:ea typeface="Comic Sans MS"/>
                  <a:cs typeface="Comic Sans MS"/>
                  <a:sym typeface="Comic Sans MS"/>
                </a:rPr>
                <a:t>Comparison </a:t>
              </a:r>
              <a:endParaRPr sz="900">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lang="es-ES" sz="900">
                  <a:latin typeface="Comic Sans MS"/>
                  <a:ea typeface="Comic Sans MS"/>
                  <a:cs typeface="Comic Sans MS"/>
                  <a:sym typeface="Comic Sans MS"/>
                </a:rPr>
                <a:t>between Cross sectional and Time series</a:t>
              </a:r>
              <a:endParaRPr sz="900">
                <a:latin typeface="Comic Sans MS"/>
                <a:ea typeface="Comic Sans MS"/>
                <a:cs typeface="Comic Sans MS"/>
                <a:sym typeface="Comic Sans MS"/>
              </a:endParaRPr>
            </a:p>
          </p:txBody>
        </p:sp>
      </p:grpSp>
      <p:sp>
        <p:nvSpPr>
          <p:cNvPr id="2885" name="Google Shape;2885;g1ff523f9015_0_57"/>
          <p:cNvSpPr txBox="1"/>
          <p:nvPr/>
        </p:nvSpPr>
        <p:spPr>
          <a:xfrm>
            <a:off x="6497825" y="1170200"/>
            <a:ext cx="2198700" cy="8082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Used different statistics to evaluate model performance</a:t>
            </a:r>
            <a:endParaRPr sz="900">
              <a:solidFill>
                <a:schemeClr val="dk1"/>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Balance accuracy and complexity</a:t>
            </a:r>
            <a:endParaRPr sz="900">
              <a:solidFill>
                <a:schemeClr val="dk1"/>
              </a:solidFill>
              <a:latin typeface="Comic Sans MS"/>
              <a:ea typeface="Comic Sans MS"/>
              <a:cs typeface="Comic Sans MS"/>
              <a:sym typeface="Comic Sans MS"/>
            </a:endParaRPr>
          </a:p>
        </p:txBody>
      </p:sp>
      <p:sp>
        <p:nvSpPr>
          <p:cNvPr id="2886" name="Google Shape;2886;g1ff523f9015_0_57"/>
          <p:cNvSpPr txBox="1"/>
          <p:nvPr/>
        </p:nvSpPr>
        <p:spPr>
          <a:xfrm>
            <a:off x="6599975" y="3389025"/>
            <a:ext cx="1994400" cy="932700"/>
          </a:xfrm>
          <a:prstGeom prst="rect">
            <a:avLst/>
          </a:prstGeom>
          <a:noFill/>
          <a:ln>
            <a:noFill/>
          </a:ln>
        </p:spPr>
        <p:txBody>
          <a:bodyPr anchorCtr="0" anchor="t" bIns="91425" lIns="91425" spcFirstLastPara="1" rIns="91425" wrap="square" tIns="91425">
            <a:spAutoFit/>
          </a:bodyPr>
          <a:lstStyle/>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Severe Autocorrelation issue in time series data</a:t>
            </a:r>
            <a:endParaRPr sz="900">
              <a:solidFill>
                <a:schemeClr val="dk1"/>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sz="900">
              <a:solidFill>
                <a:schemeClr val="dk1"/>
              </a:solidFill>
              <a:latin typeface="Comic Sans MS"/>
              <a:ea typeface="Comic Sans MS"/>
              <a:cs typeface="Comic Sans MS"/>
              <a:sym typeface="Comic Sans MS"/>
            </a:endParaRPr>
          </a:p>
          <a:p>
            <a:pPr indent="-285750" lvl="0" marL="457200" rtl="0" algn="l">
              <a:lnSpc>
                <a:spcPct val="90000"/>
              </a:lnSpc>
              <a:spcBef>
                <a:spcPts val="0"/>
              </a:spcBef>
              <a:spcAft>
                <a:spcPts val="0"/>
              </a:spcAft>
              <a:buClr>
                <a:schemeClr val="dk1"/>
              </a:buClr>
              <a:buSzPts val="900"/>
              <a:buFont typeface="Comic Sans MS"/>
              <a:buChar char="➢"/>
            </a:pPr>
            <a:r>
              <a:rPr lang="es-ES" sz="900">
                <a:solidFill>
                  <a:schemeClr val="dk1"/>
                </a:solidFill>
                <a:latin typeface="Comic Sans MS"/>
                <a:ea typeface="Comic Sans MS"/>
                <a:cs typeface="Comic Sans MS"/>
                <a:sym typeface="Comic Sans MS"/>
              </a:rPr>
              <a:t>Generally harder to satisfy BLUE properties in time series data</a:t>
            </a:r>
            <a:endParaRPr sz="900">
              <a:solidFill>
                <a:schemeClr val="dk1"/>
              </a:solidFill>
              <a:latin typeface="Comic Sans MS"/>
              <a:ea typeface="Comic Sans MS"/>
              <a:cs typeface="Comic Sans MS"/>
              <a:sym typeface="Comic Sans MS"/>
            </a:endParaRPr>
          </a:p>
        </p:txBody>
      </p:sp>
      <p:cxnSp>
        <p:nvCxnSpPr>
          <p:cNvPr id="2887" name="Google Shape;2887;g1ff523f9015_0_57"/>
          <p:cNvCxnSpPr/>
          <p:nvPr/>
        </p:nvCxnSpPr>
        <p:spPr>
          <a:xfrm flipH="1">
            <a:off x="5093275" y="700400"/>
            <a:ext cx="1207800" cy="158100"/>
          </a:xfrm>
          <a:prstGeom prst="curvedConnector3">
            <a:avLst>
              <a:gd fmla="val 85983" name="adj1"/>
            </a:avLst>
          </a:prstGeom>
          <a:noFill/>
          <a:ln cap="flat" cmpd="sng" w="9525">
            <a:solidFill>
              <a:schemeClr val="lt2"/>
            </a:solidFill>
            <a:prstDash val="solid"/>
            <a:round/>
            <a:headEnd len="sm" w="sm" type="stealth"/>
            <a:tailEnd len="sm" w="sm" type="none"/>
          </a:ln>
        </p:spPr>
      </p:cxnSp>
      <p:sp>
        <p:nvSpPr>
          <p:cNvPr id="2888" name="Google Shape;2888;g1ff523f9015_0_57"/>
          <p:cNvSpPr txBox="1"/>
          <p:nvPr/>
        </p:nvSpPr>
        <p:spPr>
          <a:xfrm>
            <a:off x="6301075" y="538400"/>
            <a:ext cx="23151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In cross sectional analysis, penalized models successfully pass all tests!</a:t>
            </a:r>
            <a:endParaRPr sz="800">
              <a:solidFill>
                <a:srgbClr val="695D46"/>
              </a:solidFill>
              <a:latin typeface="Comic Sans MS"/>
              <a:ea typeface="Comic Sans MS"/>
              <a:cs typeface="Comic Sans MS"/>
              <a:sym typeface="Comic Sans MS"/>
            </a:endParaRPr>
          </a:p>
        </p:txBody>
      </p:sp>
      <p:cxnSp>
        <p:nvCxnSpPr>
          <p:cNvPr id="2889" name="Google Shape;2889;g1ff523f9015_0_57"/>
          <p:cNvCxnSpPr/>
          <p:nvPr/>
        </p:nvCxnSpPr>
        <p:spPr>
          <a:xfrm rot="-5400000">
            <a:off x="989150" y="2172525"/>
            <a:ext cx="336600" cy="125100"/>
          </a:xfrm>
          <a:prstGeom prst="curvedConnector3">
            <a:avLst>
              <a:gd fmla="val 50000" name="adj1"/>
            </a:avLst>
          </a:prstGeom>
          <a:noFill/>
          <a:ln cap="flat" cmpd="sng" w="9525">
            <a:solidFill>
              <a:schemeClr val="lt2"/>
            </a:solidFill>
            <a:prstDash val="solid"/>
            <a:round/>
            <a:headEnd len="sm" w="sm" type="stealth"/>
            <a:tailEnd len="sm" w="sm" type="none"/>
          </a:ln>
        </p:spPr>
      </p:cxnSp>
      <p:sp>
        <p:nvSpPr>
          <p:cNvPr id="2890" name="Google Shape;2890;g1ff523f9015_0_57"/>
          <p:cNvSpPr txBox="1"/>
          <p:nvPr/>
        </p:nvSpPr>
        <p:spPr>
          <a:xfrm>
            <a:off x="638000" y="2356200"/>
            <a:ext cx="285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In cross sectional analysis: only satisfy 2 of them</a:t>
            </a:r>
            <a:endParaRPr sz="800">
              <a:solidFill>
                <a:srgbClr val="695D46"/>
              </a:solidFill>
              <a:latin typeface="Comic Sans MS"/>
              <a:ea typeface="Comic Sans MS"/>
              <a:cs typeface="Comic Sans MS"/>
              <a:sym typeface="Comic Sans MS"/>
            </a:endParaRPr>
          </a:p>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In time series analysis : only satisfy multicollinearity</a:t>
            </a:r>
            <a:endParaRPr sz="800">
              <a:solidFill>
                <a:srgbClr val="695D46"/>
              </a:solidFill>
              <a:latin typeface="Comic Sans MS"/>
              <a:ea typeface="Comic Sans MS"/>
              <a:cs typeface="Comic Sans MS"/>
              <a:sym typeface="Comic Sans MS"/>
            </a:endParaRPr>
          </a:p>
        </p:txBody>
      </p:sp>
      <p:cxnSp>
        <p:nvCxnSpPr>
          <p:cNvPr id="2891" name="Google Shape;2891;g1ff523f9015_0_57"/>
          <p:cNvCxnSpPr/>
          <p:nvPr/>
        </p:nvCxnSpPr>
        <p:spPr>
          <a:xfrm rot="-5400000">
            <a:off x="6849600" y="4164750"/>
            <a:ext cx="225600" cy="158700"/>
          </a:xfrm>
          <a:prstGeom prst="curvedConnector3">
            <a:avLst>
              <a:gd fmla="val 50000" name="adj1"/>
            </a:avLst>
          </a:prstGeom>
          <a:noFill/>
          <a:ln cap="flat" cmpd="sng" w="9525">
            <a:solidFill>
              <a:schemeClr val="lt2"/>
            </a:solidFill>
            <a:prstDash val="solid"/>
            <a:round/>
            <a:headEnd len="sm" w="sm" type="stealth"/>
            <a:tailEnd len="sm" w="sm" type="none"/>
          </a:ln>
        </p:spPr>
      </p:cxnSp>
      <p:sp>
        <p:nvSpPr>
          <p:cNvPr id="2892" name="Google Shape;2892;g1ff523f9015_0_57"/>
          <p:cNvSpPr txBox="1"/>
          <p:nvPr/>
        </p:nvSpPr>
        <p:spPr>
          <a:xfrm>
            <a:off x="6117300" y="4281000"/>
            <a:ext cx="25791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Even with the help of Penalized model, time series data still fail most of the diagnostic tests</a:t>
            </a:r>
            <a:endParaRPr sz="800">
              <a:solidFill>
                <a:srgbClr val="695D46"/>
              </a:solidFill>
              <a:latin typeface="Comic Sans MS"/>
              <a:ea typeface="Comic Sans MS"/>
              <a:cs typeface="Comic Sans MS"/>
              <a:sym typeface="Comic Sans MS"/>
            </a:endParaRPr>
          </a:p>
        </p:txBody>
      </p:sp>
      <p:cxnSp>
        <p:nvCxnSpPr>
          <p:cNvPr id="2893" name="Google Shape;2893;g1ff523f9015_0_57"/>
          <p:cNvCxnSpPr/>
          <p:nvPr/>
        </p:nvCxnSpPr>
        <p:spPr>
          <a:xfrm rot="-5400000">
            <a:off x="7057325" y="1937300"/>
            <a:ext cx="218100" cy="70800"/>
          </a:xfrm>
          <a:prstGeom prst="curvedConnector3">
            <a:avLst>
              <a:gd fmla="val 50000" name="adj1"/>
            </a:avLst>
          </a:prstGeom>
          <a:noFill/>
          <a:ln cap="flat" cmpd="sng" w="9525">
            <a:solidFill>
              <a:schemeClr val="lt2"/>
            </a:solidFill>
            <a:prstDash val="solid"/>
            <a:round/>
            <a:headEnd len="sm" w="sm" type="stealth"/>
            <a:tailEnd len="sm" w="sm" type="none"/>
          </a:ln>
        </p:spPr>
      </p:cxnSp>
      <p:sp>
        <p:nvSpPr>
          <p:cNvPr id="2894" name="Google Shape;2894;g1ff523f9015_0_57"/>
          <p:cNvSpPr txBox="1"/>
          <p:nvPr/>
        </p:nvSpPr>
        <p:spPr>
          <a:xfrm>
            <a:off x="6674575" y="2066775"/>
            <a:ext cx="19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AIC &amp; BIC – also confirm Penalized regression as the best model in both data!</a:t>
            </a:r>
            <a:endParaRPr sz="800">
              <a:solidFill>
                <a:srgbClr val="695D46"/>
              </a:solidFill>
              <a:latin typeface="Comic Sans MS"/>
              <a:ea typeface="Comic Sans MS"/>
              <a:cs typeface="Comic Sans MS"/>
              <a:sym typeface="Comic Sans MS"/>
            </a:endParaRPr>
          </a:p>
        </p:txBody>
      </p:sp>
      <p:cxnSp>
        <p:nvCxnSpPr>
          <p:cNvPr id="2895" name="Google Shape;2895;g1ff523f9015_0_57"/>
          <p:cNvCxnSpPr/>
          <p:nvPr/>
        </p:nvCxnSpPr>
        <p:spPr>
          <a:xfrm rot="5400000">
            <a:off x="1842325" y="1178250"/>
            <a:ext cx="675900" cy="114600"/>
          </a:xfrm>
          <a:prstGeom prst="curvedConnector3">
            <a:avLst>
              <a:gd fmla="val 50000" name="adj1"/>
            </a:avLst>
          </a:prstGeom>
          <a:noFill/>
          <a:ln cap="flat" cmpd="sng" w="9525">
            <a:solidFill>
              <a:schemeClr val="lt2"/>
            </a:solidFill>
            <a:prstDash val="solid"/>
            <a:round/>
            <a:headEnd len="sm" w="sm" type="stealth"/>
            <a:tailEnd len="sm" w="sm" type="none"/>
          </a:ln>
        </p:spPr>
      </p:cxnSp>
      <p:sp>
        <p:nvSpPr>
          <p:cNvPr id="2896" name="Google Shape;2896;g1ff523f9015_0_57"/>
          <p:cNvSpPr txBox="1"/>
          <p:nvPr/>
        </p:nvSpPr>
        <p:spPr>
          <a:xfrm>
            <a:off x="380450" y="2732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800">
                <a:solidFill>
                  <a:srgbClr val="695D46"/>
                </a:solidFill>
                <a:latin typeface="Comic Sans MS"/>
                <a:ea typeface="Comic Sans MS"/>
                <a:cs typeface="Comic Sans MS"/>
                <a:sym typeface="Comic Sans MS"/>
              </a:rPr>
              <a:t>WLS and GLS are targeted to fix heteroskedasticity and autocorrelation , we notice that, in practice, it is generally hard to find appropriate weights and covariance matrices  which might thus hinders their benefits</a:t>
            </a:r>
            <a:endParaRPr sz="800">
              <a:solidFill>
                <a:srgbClr val="695D4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844"/>
                                        </p:tgtEl>
                                        <p:attrNameLst>
                                          <p:attrName>style.visibility</p:attrName>
                                        </p:attrNameLst>
                                      </p:cBhvr>
                                      <p:to>
                                        <p:strVal val="visible"/>
                                      </p:to>
                                    </p:set>
                                    <p:anim calcmode="lin" valueType="num">
                                      <p:cBhvr additive="base">
                                        <p:cTn dur="500"/>
                                        <p:tgtEl>
                                          <p:spTgt spid="2844"/>
                                        </p:tgtEl>
                                        <p:attrNameLst>
                                          <p:attrName>ppt_w</p:attrName>
                                        </p:attrNameLst>
                                      </p:cBhvr>
                                      <p:tavLst>
                                        <p:tav fmla="" tm="0">
                                          <p:val>
                                            <p:strVal val="0"/>
                                          </p:val>
                                        </p:tav>
                                        <p:tav fmla="" tm="100000">
                                          <p:val>
                                            <p:strVal val="#ppt_w"/>
                                          </p:val>
                                        </p:tav>
                                      </p:tavLst>
                                    </p:anim>
                                    <p:anim calcmode="lin" valueType="num">
                                      <p:cBhvr additive="base">
                                        <p:cTn dur="500"/>
                                        <p:tgtEl>
                                          <p:spTgt spid="28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pic>
        <p:nvPicPr>
          <p:cNvPr id="2901" name="Google Shape;2901;g2d024d6cf77_2_849"/>
          <p:cNvPicPr preferRelativeResize="0"/>
          <p:nvPr/>
        </p:nvPicPr>
        <p:blipFill rotWithShape="1">
          <a:blip r:embed="rId3">
            <a:alphaModFix/>
          </a:blip>
          <a:srcRect b="0" l="0" r="0" t="0"/>
          <a:stretch/>
        </p:blipFill>
        <p:spPr>
          <a:xfrm rot="697163">
            <a:off x="4212576" y="2163107"/>
            <a:ext cx="2327462" cy="618232"/>
          </a:xfrm>
          <a:prstGeom prst="rect">
            <a:avLst/>
          </a:prstGeom>
          <a:noFill/>
          <a:ln>
            <a:noFill/>
          </a:ln>
        </p:spPr>
      </p:pic>
      <p:sp>
        <p:nvSpPr>
          <p:cNvPr id="2902" name="Google Shape;2902;g2d024d6cf77_2_849"/>
          <p:cNvSpPr txBox="1"/>
          <p:nvPr>
            <p:ph type="title"/>
          </p:nvPr>
        </p:nvSpPr>
        <p:spPr>
          <a:xfrm rot="-343061">
            <a:off x="2601860" y="1773045"/>
            <a:ext cx="3860406" cy="92228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6000"/>
              <a:buFont typeface="Pacifico"/>
              <a:buNone/>
            </a:pPr>
            <a:r>
              <a:rPr lang="es-ES"/>
              <a:t>Thanks!!</a:t>
            </a:r>
            <a:endParaRPr/>
          </a:p>
        </p:txBody>
      </p:sp>
      <p:grpSp>
        <p:nvGrpSpPr>
          <p:cNvPr id="2903" name="Google Shape;2903;g2d024d6cf77_2_849"/>
          <p:cNvGrpSpPr/>
          <p:nvPr/>
        </p:nvGrpSpPr>
        <p:grpSpPr>
          <a:xfrm rot="1275653">
            <a:off x="7631914" y="4099289"/>
            <a:ext cx="413708" cy="193842"/>
            <a:chOff x="2240475" y="3205350"/>
            <a:chExt cx="413725" cy="193850"/>
          </a:xfrm>
        </p:grpSpPr>
        <p:sp>
          <p:nvSpPr>
            <p:cNvPr id="2904" name="Google Shape;2904;g2d024d6cf77_2_849"/>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05" name="Google Shape;2905;g2d024d6cf77_2_849"/>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06" name="Google Shape;2906;g2d024d6cf77_2_849"/>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907" name="Google Shape;2907;g2d024d6cf77_2_849"/>
          <p:cNvGrpSpPr/>
          <p:nvPr/>
        </p:nvGrpSpPr>
        <p:grpSpPr>
          <a:xfrm flipH="1" rot="-3599956">
            <a:off x="6323920" y="1667654"/>
            <a:ext cx="477283" cy="488155"/>
            <a:chOff x="439233" y="3859358"/>
            <a:chExt cx="477294" cy="488166"/>
          </a:xfrm>
        </p:grpSpPr>
        <p:sp>
          <p:nvSpPr>
            <p:cNvPr id="2908" name="Google Shape;2908;g2d024d6cf77_2_849"/>
            <p:cNvSpPr/>
            <p:nvPr/>
          </p:nvSpPr>
          <p:spPr>
            <a:xfrm>
              <a:off x="477271" y="3947312"/>
              <a:ext cx="359993" cy="318538"/>
            </a:xfrm>
            <a:custGeom>
              <a:rect b="b" l="l" r="r" t="t"/>
              <a:pathLst>
                <a:path extrusionOk="0" h="318538" w="359993">
                  <a:moveTo>
                    <a:pt x="113" y="287216"/>
                  </a:moveTo>
                  <a:cubicBezTo>
                    <a:pt x="398" y="278644"/>
                    <a:pt x="3923" y="271119"/>
                    <a:pt x="8209" y="263975"/>
                  </a:cubicBezTo>
                  <a:cubicBezTo>
                    <a:pt x="44404" y="202253"/>
                    <a:pt x="87076" y="145674"/>
                    <a:pt x="143369" y="100716"/>
                  </a:cubicBezTo>
                  <a:cubicBezTo>
                    <a:pt x="192422" y="61569"/>
                    <a:pt x="245858" y="29374"/>
                    <a:pt x="304817" y="7086"/>
                  </a:cubicBezTo>
                  <a:cubicBezTo>
                    <a:pt x="315485" y="3085"/>
                    <a:pt x="326534" y="609"/>
                    <a:pt x="337964" y="37"/>
                  </a:cubicBezTo>
                  <a:cubicBezTo>
                    <a:pt x="354347" y="-725"/>
                    <a:pt x="363206" y="10229"/>
                    <a:pt x="358919" y="26136"/>
                  </a:cubicBezTo>
                  <a:cubicBezTo>
                    <a:pt x="354538" y="42423"/>
                    <a:pt x="345584" y="56425"/>
                    <a:pt x="335488" y="69570"/>
                  </a:cubicBezTo>
                  <a:cubicBezTo>
                    <a:pt x="297959" y="118528"/>
                    <a:pt x="257954" y="165296"/>
                    <a:pt x="210710" y="205111"/>
                  </a:cubicBezTo>
                  <a:cubicBezTo>
                    <a:pt x="162609" y="245687"/>
                    <a:pt x="110603" y="280834"/>
                    <a:pt x="55072" y="310552"/>
                  </a:cubicBezTo>
                  <a:cubicBezTo>
                    <a:pt x="48023" y="314362"/>
                    <a:pt x="40689" y="317315"/>
                    <a:pt x="32593" y="318267"/>
                  </a:cubicBezTo>
                  <a:cubicBezTo>
                    <a:pt x="12686" y="320649"/>
                    <a:pt x="-1411" y="307123"/>
                    <a:pt x="113" y="2871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09" name="Google Shape;2909;g2d024d6cf77_2_849"/>
            <p:cNvSpPr/>
            <p:nvPr/>
          </p:nvSpPr>
          <p:spPr>
            <a:xfrm>
              <a:off x="759799" y="4016048"/>
              <a:ext cx="156728" cy="331476"/>
            </a:xfrm>
            <a:custGeom>
              <a:rect b="b" l="l" r="r" t="t"/>
              <a:pathLst>
                <a:path extrusionOk="0" h="331476" w="156728">
                  <a:moveTo>
                    <a:pt x="155830" y="73700"/>
                  </a:moveTo>
                  <a:cubicBezTo>
                    <a:pt x="146210" y="149614"/>
                    <a:pt x="121635" y="219909"/>
                    <a:pt x="77344" y="282774"/>
                  </a:cubicBezTo>
                  <a:cubicBezTo>
                    <a:pt x="69438" y="294013"/>
                    <a:pt x="61247" y="305158"/>
                    <a:pt x="52484" y="315730"/>
                  </a:cubicBezTo>
                  <a:cubicBezTo>
                    <a:pt x="43816" y="326303"/>
                    <a:pt x="33529" y="334780"/>
                    <a:pt x="18480" y="330208"/>
                  </a:cubicBezTo>
                  <a:cubicBezTo>
                    <a:pt x="6573" y="326684"/>
                    <a:pt x="-94" y="314683"/>
                    <a:pt x="1" y="297442"/>
                  </a:cubicBezTo>
                  <a:cubicBezTo>
                    <a:pt x="287" y="205145"/>
                    <a:pt x="22956" y="118849"/>
                    <a:pt x="71534" y="39982"/>
                  </a:cubicBezTo>
                  <a:cubicBezTo>
                    <a:pt x="78297" y="29028"/>
                    <a:pt x="86012" y="18741"/>
                    <a:pt x="96013" y="10454"/>
                  </a:cubicBezTo>
                  <a:cubicBezTo>
                    <a:pt x="118016" y="-7929"/>
                    <a:pt x="142209" y="-1547"/>
                    <a:pt x="152115" y="25504"/>
                  </a:cubicBezTo>
                  <a:cubicBezTo>
                    <a:pt x="157830" y="41125"/>
                    <a:pt x="157068" y="57413"/>
                    <a:pt x="155925" y="7379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10" name="Google Shape;2910;g2d024d6cf77_2_849"/>
            <p:cNvSpPr/>
            <p:nvPr/>
          </p:nvSpPr>
          <p:spPr>
            <a:xfrm>
              <a:off x="439233" y="3859358"/>
              <a:ext cx="344813" cy="120253"/>
            </a:xfrm>
            <a:custGeom>
              <a:rect b="b" l="l" r="r" t="t"/>
              <a:pathLst>
                <a:path extrusionOk="0" h="120253" w="344813">
                  <a:moveTo>
                    <a:pt x="53582" y="27698"/>
                  </a:moveTo>
                  <a:cubicBezTo>
                    <a:pt x="125781" y="2552"/>
                    <a:pt x="199695" y="-6687"/>
                    <a:pt x="275800" y="5029"/>
                  </a:cubicBezTo>
                  <a:cubicBezTo>
                    <a:pt x="289421" y="7124"/>
                    <a:pt x="303042" y="9506"/>
                    <a:pt x="316377" y="12554"/>
                  </a:cubicBezTo>
                  <a:cubicBezTo>
                    <a:pt x="329616" y="15602"/>
                    <a:pt x="341808" y="21031"/>
                    <a:pt x="344475" y="36556"/>
                  </a:cubicBezTo>
                  <a:cubicBezTo>
                    <a:pt x="346571" y="48748"/>
                    <a:pt x="338856" y="60083"/>
                    <a:pt x="323330" y="67703"/>
                  </a:cubicBezTo>
                  <a:cubicBezTo>
                    <a:pt x="240462" y="108565"/>
                    <a:pt x="153213" y="126568"/>
                    <a:pt x="60916" y="118281"/>
                  </a:cubicBezTo>
                  <a:cubicBezTo>
                    <a:pt x="48057" y="117138"/>
                    <a:pt x="35484" y="114757"/>
                    <a:pt x="23578" y="109518"/>
                  </a:cubicBezTo>
                  <a:cubicBezTo>
                    <a:pt x="-2616" y="97993"/>
                    <a:pt x="-7759" y="73418"/>
                    <a:pt x="12053" y="52654"/>
                  </a:cubicBezTo>
                  <a:cubicBezTo>
                    <a:pt x="23578" y="40557"/>
                    <a:pt x="38437" y="34080"/>
                    <a:pt x="53582" y="2779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911" name="Google Shape;2911;g2d024d6cf77_2_849"/>
          <p:cNvGrpSpPr/>
          <p:nvPr/>
        </p:nvGrpSpPr>
        <p:grpSpPr>
          <a:xfrm>
            <a:off x="1361713" y="1645657"/>
            <a:ext cx="1420954" cy="1565091"/>
            <a:chOff x="505070" y="2338768"/>
            <a:chExt cx="2044833" cy="2252253"/>
          </a:xfrm>
        </p:grpSpPr>
        <p:sp>
          <p:nvSpPr>
            <p:cNvPr id="2912" name="Google Shape;2912;g2d024d6cf77_2_849"/>
            <p:cNvSpPr/>
            <p:nvPr/>
          </p:nvSpPr>
          <p:spPr>
            <a:xfrm rot="-1799630">
              <a:off x="882796" y="2536715"/>
              <a:ext cx="1289380" cy="1856358"/>
            </a:xfrm>
            <a:custGeom>
              <a:rect b="b" l="l" r="r" t="t"/>
              <a:pathLst>
                <a:path extrusionOk="0" h="152967" w="106277">
                  <a:moveTo>
                    <a:pt x="78627" y="0"/>
                  </a:moveTo>
                  <a:cubicBezTo>
                    <a:pt x="59385" y="0"/>
                    <a:pt x="28370" y="6046"/>
                    <a:pt x="16178" y="42487"/>
                  </a:cubicBezTo>
                  <a:cubicBezTo>
                    <a:pt x="0" y="90755"/>
                    <a:pt x="33524" y="124246"/>
                    <a:pt x="57141" y="135320"/>
                  </a:cubicBezTo>
                  <a:lnTo>
                    <a:pt x="36159" y="140424"/>
                  </a:lnTo>
                  <a:lnTo>
                    <a:pt x="88697" y="152966"/>
                  </a:lnTo>
                  <a:lnTo>
                    <a:pt x="65747" y="103765"/>
                  </a:lnTo>
                  <a:lnTo>
                    <a:pt x="65147" y="128916"/>
                  </a:lnTo>
                  <a:cubicBezTo>
                    <a:pt x="48735" y="119376"/>
                    <a:pt x="37093" y="100362"/>
                    <a:pt x="37227" y="78780"/>
                  </a:cubicBezTo>
                  <a:cubicBezTo>
                    <a:pt x="37393" y="47859"/>
                    <a:pt x="57709" y="22405"/>
                    <a:pt x="85985" y="22405"/>
                  </a:cubicBezTo>
                  <a:cubicBezTo>
                    <a:pt x="86077" y="22405"/>
                    <a:pt x="86169" y="22406"/>
                    <a:pt x="86262" y="22406"/>
                  </a:cubicBezTo>
                  <a:cubicBezTo>
                    <a:pt x="93367" y="22440"/>
                    <a:pt x="100138" y="24041"/>
                    <a:pt x="106276" y="26943"/>
                  </a:cubicBezTo>
                  <a:cubicBezTo>
                    <a:pt x="106276" y="26943"/>
                    <a:pt x="96093" y="12506"/>
                    <a:pt x="76293" y="12506"/>
                  </a:cubicBezTo>
                  <a:cubicBezTo>
                    <a:pt x="73571" y="12506"/>
                    <a:pt x="70666" y="12779"/>
                    <a:pt x="67582" y="13400"/>
                  </a:cubicBezTo>
                  <a:cubicBezTo>
                    <a:pt x="67582" y="13400"/>
                    <a:pt x="78823" y="4393"/>
                    <a:pt x="94835" y="1491"/>
                  </a:cubicBezTo>
                  <a:cubicBezTo>
                    <a:pt x="94835" y="1491"/>
                    <a:pt x="88183" y="0"/>
                    <a:pt x="786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13" name="Google Shape;2913;g2d024d6cf77_2_849"/>
            <p:cNvSpPr/>
            <p:nvPr/>
          </p:nvSpPr>
          <p:spPr>
            <a:xfrm rot="-1799630">
              <a:off x="1154297" y="2792209"/>
              <a:ext cx="488894" cy="1428660"/>
            </a:xfrm>
            <a:custGeom>
              <a:rect b="b" l="l" r="r" t="t"/>
              <a:pathLst>
                <a:path extrusionOk="0" h="117724" w="40297">
                  <a:moveTo>
                    <a:pt x="34024" y="0"/>
                  </a:moveTo>
                  <a:cubicBezTo>
                    <a:pt x="33968" y="0"/>
                    <a:pt x="33912" y="13"/>
                    <a:pt x="33858" y="40"/>
                  </a:cubicBezTo>
                  <a:cubicBezTo>
                    <a:pt x="31156" y="1407"/>
                    <a:pt x="28654" y="3075"/>
                    <a:pt x="26286" y="4910"/>
                  </a:cubicBezTo>
                  <a:cubicBezTo>
                    <a:pt x="23918" y="6744"/>
                    <a:pt x="21683" y="8712"/>
                    <a:pt x="19581" y="10881"/>
                  </a:cubicBezTo>
                  <a:cubicBezTo>
                    <a:pt x="6672" y="23723"/>
                    <a:pt x="401" y="41970"/>
                    <a:pt x="2169" y="60049"/>
                  </a:cubicBezTo>
                  <a:cubicBezTo>
                    <a:pt x="3637" y="75727"/>
                    <a:pt x="9974" y="90838"/>
                    <a:pt x="20782" y="102380"/>
                  </a:cubicBezTo>
                  <a:cubicBezTo>
                    <a:pt x="21616" y="103347"/>
                    <a:pt x="22984" y="104681"/>
                    <a:pt x="23884" y="105582"/>
                  </a:cubicBezTo>
                  <a:cubicBezTo>
                    <a:pt x="25385" y="107050"/>
                    <a:pt x="27287" y="108751"/>
                    <a:pt x="28888" y="110085"/>
                  </a:cubicBezTo>
                  <a:cubicBezTo>
                    <a:pt x="32357" y="112887"/>
                    <a:pt x="36026" y="115522"/>
                    <a:pt x="39929" y="117690"/>
                  </a:cubicBezTo>
                  <a:cubicBezTo>
                    <a:pt x="39962" y="117713"/>
                    <a:pt x="40003" y="117724"/>
                    <a:pt x="40044" y="117724"/>
                  </a:cubicBezTo>
                  <a:cubicBezTo>
                    <a:pt x="40126" y="117724"/>
                    <a:pt x="40207" y="117679"/>
                    <a:pt x="40229" y="117590"/>
                  </a:cubicBezTo>
                  <a:cubicBezTo>
                    <a:pt x="40296" y="117490"/>
                    <a:pt x="40263" y="117357"/>
                    <a:pt x="40163" y="117290"/>
                  </a:cubicBezTo>
                  <a:cubicBezTo>
                    <a:pt x="36293" y="115089"/>
                    <a:pt x="32691" y="112453"/>
                    <a:pt x="29288" y="109618"/>
                  </a:cubicBezTo>
                  <a:cubicBezTo>
                    <a:pt x="27687" y="108284"/>
                    <a:pt x="25819" y="106549"/>
                    <a:pt x="24351" y="105148"/>
                  </a:cubicBezTo>
                  <a:cubicBezTo>
                    <a:pt x="23451" y="104214"/>
                    <a:pt x="22083" y="102880"/>
                    <a:pt x="21282" y="101913"/>
                  </a:cubicBezTo>
                  <a:cubicBezTo>
                    <a:pt x="6739" y="86168"/>
                    <a:pt x="1" y="63418"/>
                    <a:pt x="3837" y="42337"/>
                  </a:cubicBezTo>
                  <a:cubicBezTo>
                    <a:pt x="7072" y="24991"/>
                    <a:pt x="18747" y="9179"/>
                    <a:pt x="34225" y="807"/>
                  </a:cubicBezTo>
                  <a:cubicBezTo>
                    <a:pt x="34425" y="707"/>
                    <a:pt x="34525" y="440"/>
                    <a:pt x="34425" y="240"/>
                  </a:cubicBezTo>
                  <a:cubicBezTo>
                    <a:pt x="34327" y="93"/>
                    <a:pt x="34176" y="0"/>
                    <a:pt x="34024" y="0"/>
                  </a:cubicBezTo>
                  <a:close/>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914" name="Google Shape;2914;g2d024d6cf77_2_849"/>
          <p:cNvGrpSpPr/>
          <p:nvPr/>
        </p:nvGrpSpPr>
        <p:grpSpPr>
          <a:xfrm rot="-2030353">
            <a:off x="1299953" y="866078"/>
            <a:ext cx="161698" cy="272141"/>
            <a:chOff x="3450975" y="853900"/>
            <a:chExt cx="2529325" cy="4256900"/>
          </a:xfrm>
        </p:grpSpPr>
        <p:sp>
          <p:nvSpPr>
            <p:cNvPr id="2915" name="Google Shape;2915;g2d024d6cf77_2_849"/>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16" name="Google Shape;2916;g2d024d6cf77_2_849"/>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917" name="Google Shape;2917;g2d024d6cf77_2_849"/>
          <p:cNvGrpSpPr/>
          <p:nvPr/>
        </p:nvGrpSpPr>
        <p:grpSpPr>
          <a:xfrm rot="-2028997">
            <a:off x="829811" y="641728"/>
            <a:ext cx="823952" cy="373508"/>
            <a:chOff x="1555926" y="625900"/>
            <a:chExt cx="1525988" cy="691750"/>
          </a:xfrm>
        </p:grpSpPr>
        <p:sp>
          <p:nvSpPr>
            <p:cNvPr id="2918" name="Google Shape;2918;g2d024d6cf77_2_849"/>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19" name="Google Shape;2919;g2d024d6cf77_2_849"/>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20" name="Google Shape;2920;g2d024d6cf77_2_849"/>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21" name="Google Shape;2921;g2d024d6cf77_2_849"/>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2922" name="Google Shape;2922;g2d024d6cf77_2_849"/>
          <p:cNvPicPr preferRelativeResize="0"/>
          <p:nvPr/>
        </p:nvPicPr>
        <p:blipFill rotWithShape="1">
          <a:blip r:embed="rId4">
            <a:alphaModFix/>
          </a:blip>
          <a:srcRect b="0" l="0" r="0" t="0"/>
          <a:stretch/>
        </p:blipFill>
        <p:spPr>
          <a:xfrm>
            <a:off x="7955185" y="842489"/>
            <a:ext cx="256843" cy="319318"/>
          </a:xfrm>
          <a:prstGeom prst="rect">
            <a:avLst/>
          </a:prstGeom>
          <a:noFill/>
          <a:ln>
            <a:noFill/>
          </a:ln>
        </p:spPr>
      </p:pic>
      <p:sp>
        <p:nvSpPr>
          <p:cNvPr id="2923" name="Google Shape;2923;g2d024d6cf77_2_849"/>
          <p:cNvSpPr/>
          <p:nvPr/>
        </p:nvSpPr>
        <p:spPr>
          <a:xfrm>
            <a:off x="7610980" y="1191828"/>
            <a:ext cx="152700" cy="152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2924" name="Google Shape;2924;g2d024d6cf77_2_849"/>
          <p:cNvPicPr preferRelativeResize="0"/>
          <p:nvPr/>
        </p:nvPicPr>
        <p:blipFill rotWithShape="1">
          <a:blip r:embed="rId5">
            <a:alphaModFix/>
          </a:blip>
          <a:srcRect b="0" l="0" r="0" t="0"/>
          <a:stretch/>
        </p:blipFill>
        <p:spPr>
          <a:xfrm>
            <a:off x="1011951" y="3607938"/>
            <a:ext cx="219075" cy="371475"/>
          </a:xfrm>
          <a:prstGeom prst="rect">
            <a:avLst/>
          </a:prstGeom>
          <a:noFill/>
          <a:ln>
            <a:noFill/>
          </a:ln>
        </p:spPr>
      </p:pic>
      <p:sp>
        <p:nvSpPr>
          <p:cNvPr id="2925" name="Google Shape;2925;g2d024d6cf77_2_849"/>
          <p:cNvSpPr/>
          <p:nvPr/>
        </p:nvSpPr>
        <p:spPr>
          <a:xfrm>
            <a:off x="1093253" y="399569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902"/>
                                        </p:tgtEl>
                                        <p:attrNameLst>
                                          <p:attrName>style.visibility</p:attrName>
                                        </p:attrNameLst>
                                      </p:cBhvr>
                                      <p:to>
                                        <p:strVal val="visible"/>
                                      </p:to>
                                    </p:set>
                                    <p:anim calcmode="lin" valueType="num">
                                      <p:cBhvr additive="base">
                                        <p:cTn dur="500"/>
                                        <p:tgtEl>
                                          <p:spTgt spid="2902"/>
                                        </p:tgtEl>
                                        <p:attrNameLst>
                                          <p:attrName>ppt_w</p:attrName>
                                        </p:attrNameLst>
                                      </p:cBhvr>
                                      <p:tavLst>
                                        <p:tav fmla="" tm="0">
                                          <p:val>
                                            <p:strVal val="0"/>
                                          </p:val>
                                        </p:tav>
                                        <p:tav fmla="" tm="100000">
                                          <p:val>
                                            <p:strVal val="#ppt_w"/>
                                          </p:val>
                                        </p:tav>
                                      </p:tavLst>
                                    </p:anim>
                                    <p:anim calcmode="lin" valueType="num">
                                      <p:cBhvr additive="base">
                                        <p:cTn dur="500"/>
                                        <p:tgtEl>
                                          <p:spTgt spid="290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1"/>
                                        </p:tgtEl>
                                        <p:attrNameLst>
                                          <p:attrName>style.visibility</p:attrName>
                                        </p:attrNameLst>
                                      </p:cBhvr>
                                      <p:to>
                                        <p:strVal val="visible"/>
                                      </p:to>
                                    </p:set>
                                    <p:animEffect filter="fade" transition="in">
                                      <p:cBhvr>
                                        <p:cTn dur="500"/>
                                        <p:tgtEl>
                                          <p:spTgt spid="29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500"/>
                                        <p:tgtEl>
                                          <p:spTgt spid="2914"/>
                                        </p:tgtEl>
                                      </p:cBhvr>
                                    </p:animEffect>
                                  </p:childTnLst>
                                </p:cTn>
                              </p:par>
                              <p:par>
                                <p:cTn fill="hold" nodeType="withEffect" presetClass="entr" presetID="10" presetSubtype="0">
                                  <p:stCondLst>
                                    <p:cond delay="0"/>
                                  </p:stCondLst>
                                  <p:childTnLst>
                                    <p:set>
                                      <p:cBhvr>
                                        <p:cTn dur="1" fill="hold">
                                          <p:stCondLst>
                                            <p:cond delay="0"/>
                                          </p:stCondLst>
                                        </p:cTn>
                                        <p:tgtEl>
                                          <p:spTgt spid="2917"/>
                                        </p:tgtEl>
                                        <p:attrNameLst>
                                          <p:attrName>style.visibility</p:attrName>
                                        </p:attrNameLst>
                                      </p:cBhvr>
                                      <p:to>
                                        <p:strVal val="visible"/>
                                      </p:to>
                                    </p:set>
                                    <p:animEffect filter="fade" transition="in">
                                      <p:cBhvr>
                                        <p:cTn dur="500"/>
                                        <p:tgtEl>
                                          <p:spTgt spid="2917"/>
                                        </p:tgtEl>
                                      </p:cBhvr>
                                    </p:animEffect>
                                  </p:childTnLst>
                                </p:cTn>
                              </p:par>
                              <p:par>
                                <p:cTn fill="hold" nodeType="withEffect" presetClass="entr" presetID="10" presetSubtype="0">
                                  <p:stCondLst>
                                    <p:cond delay="0"/>
                                  </p:stCondLst>
                                  <p:childTnLst>
                                    <p:set>
                                      <p:cBhvr>
                                        <p:cTn dur="1" fill="hold">
                                          <p:stCondLst>
                                            <p:cond delay="0"/>
                                          </p:stCondLst>
                                        </p:cTn>
                                        <p:tgtEl>
                                          <p:spTgt spid="2922"/>
                                        </p:tgtEl>
                                        <p:attrNameLst>
                                          <p:attrName>style.visibility</p:attrName>
                                        </p:attrNameLst>
                                      </p:cBhvr>
                                      <p:to>
                                        <p:strVal val="visible"/>
                                      </p:to>
                                    </p:set>
                                    <p:animEffect filter="fade" transition="in">
                                      <p:cBhvr>
                                        <p:cTn dur="500"/>
                                        <p:tgtEl>
                                          <p:spTgt spid="2922"/>
                                        </p:tgtEl>
                                      </p:cBhvr>
                                    </p:animEffect>
                                  </p:childTnLst>
                                </p:cTn>
                              </p:par>
                              <p:par>
                                <p:cTn fill="hold" nodeType="with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500"/>
                                        <p:tgtEl>
                                          <p:spTgt spid="2923"/>
                                        </p:tgtEl>
                                      </p:cBhvr>
                                    </p:animEffect>
                                  </p:childTnLst>
                                </p:cTn>
                              </p:par>
                              <p:par>
                                <p:cTn fill="hold" nodeType="withEffect" presetClass="entr" presetID="10" presetSubtype="0">
                                  <p:stCondLst>
                                    <p:cond delay="0"/>
                                  </p:stCondLst>
                                  <p:childTnLst>
                                    <p:set>
                                      <p:cBhvr>
                                        <p:cTn dur="1" fill="hold">
                                          <p:stCondLst>
                                            <p:cond delay="0"/>
                                          </p:stCondLst>
                                        </p:cTn>
                                        <p:tgtEl>
                                          <p:spTgt spid="2903"/>
                                        </p:tgtEl>
                                        <p:attrNameLst>
                                          <p:attrName>style.visibility</p:attrName>
                                        </p:attrNameLst>
                                      </p:cBhvr>
                                      <p:to>
                                        <p:strVal val="visible"/>
                                      </p:to>
                                    </p:set>
                                    <p:animEffect filter="fade" transition="in">
                                      <p:cBhvr>
                                        <p:cTn dur="500"/>
                                        <p:tgtEl>
                                          <p:spTgt spid="2903"/>
                                        </p:tgtEl>
                                      </p:cBhvr>
                                    </p:animEffect>
                                  </p:childTnLst>
                                </p:cTn>
                              </p:par>
                              <p:par>
                                <p:cTn fill="hold" nodeType="with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500"/>
                                        <p:tgtEl>
                                          <p:spTgt spid="2925"/>
                                        </p:tgtEl>
                                      </p:cBhvr>
                                    </p:animEffect>
                                  </p:childTnLst>
                                </p:cTn>
                              </p:par>
                              <p:par>
                                <p:cTn fill="hold" nodeType="withEffect" presetClass="entr" presetID="10" presetSubtype="0">
                                  <p:stCondLst>
                                    <p:cond delay="0"/>
                                  </p:stCondLst>
                                  <p:childTnLst>
                                    <p:set>
                                      <p:cBhvr>
                                        <p:cTn dur="1" fill="hold">
                                          <p:stCondLst>
                                            <p:cond delay="0"/>
                                          </p:stCondLst>
                                        </p:cTn>
                                        <p:tgtEl>
                                          <p:spTgt spid="2924"/>
                                        </p:tgtEl>
                                        <p:attrNameLst>
                                          <p:attrName>style.visibility</p:attrName>
                                        </p:attrNameLst>
                                      </p:cBhvr>
                                      <p:to>
                                        <p:strVal val="visible"/>
                                      </p:to>
                                    </p:set>
                                    <p:animEffect filter="fade" transition="in">
                                      <p:cBhvr>
                                        <p:cTn dur="500"/>
                                        <p:tgtEl>
                                          <p:spTgt spid="292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907"/>
                                        </p:tgtEl>
                                        <p:attrNameLst>
                                          <p:attrName>style.visibility</p:attrName>
                                        </p:attrNameLst>
                                      </p:cBhvr>
                                      <p:to>
                                        <p:strVal val="visible"/>
                                      </p:to>
                                    </p:set>
                                    <p:anim calcmode="lin" valueType="num">
                                      <p:cBhvr additive="base">
                                        <p:cTn dur="500"/>
                                        <p:tgtEl>
                                          <p:spTgt spid="2907"/>
                                        </p:tgtEl>
                                        <p:attrNameLst>
                                          <p:attrName>ppt_w</p:attrName>
                                        </p:attrNameLst>
                                      </p:cBhvr>
                                      <p:tavLst>
                                        <p:tav fmla="" tm="0">
                                          <p:val>
                                            <p:strVal val="0"/>
                                          </p:val>
                                        </p:tav>
                                        <p:tav fmla="" tm="100000">
                                          <p:val>
                                            <p:strVal val="#ppt_w"/>
                                          </p:val>
                                        </p:tav>
                                      </p:tavLst>
                                    </p:anim>
                                    <p:anim calcmode="lin" valueType="num">
                                      <p:cBhvr additive="base">
                                        <p:cTn dur="500"/>
                                        <p:tgtEl>
                                          <p:spTgt spid="290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911"/>
                                        </p:tgtEl>
                                        <p:attrNameLst>
                                          <p:attrName>style.visibility</p:attrName>
                                        </p:attrNameLst>
                                      </p:cBhvr>
                                      <p:to>
                                        <p:strVal val="visible"/>
                                      </p:to>
                                    </p:set>
                                    <p:animEffect filter="fade" transition="in">
                                      <p:cBhvr>
                                        <p:cTn dur="500"/>
                                        <p:tgtEl>
                                          <p:spTgt spid="2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pic>
        <p:nvPicPr>
          <p:cNvPr id="1848" name="Google Shape;1848;p3"/>
          <p:cNvPicPr preferRelativeResize="0"/>
          <p:nvPr/>
        </p:nvPicPr>
        <p:blipFill rotWithShape="1">
          <a:blip r:embed="rId3">
            <a:alphaModFix/>
          </a:blip>
          <a:srcRect b="0" l="0" r="0" t="0"/>
          <a:stretch/>
        </p:blipFill>
        <p:spPr>
          <a:xfrm rot="447508">
            <a:off x="4148919" y="2757792"/>
            <a:ext cx="3018692" cy="754673"/>
          </a:xfrm>
          <a:prstGeom prst="rect">
            <a:avLst/>
          </a:prstGeom>
          <a:noFill/>
          <a:ln>
            <a:noFill/>
          </a:ln>
        </p:spPr>
      </p:pic>
      <p:sp>
        <p:nvSpPr>
          <p:cNvPr id="1849" name="Google Shape;1849;p3"/>
          <p:cNvSpPr txBox="1"/>
          <p:nvPr>
            <p:ph type="title"/>
          </p:nvPr>
        </p:nvSpPr>
        <p:spPr>
          <a:xfrm>
            <a:off x="1300524" y="2565060"/>
            <a:ext cx="6543000" cy="648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Pacifico"/>
              <a:buNone/>
            </a:pPr>
            <a:r>
              <a:rPr lang="es-ES" sz="4900"/>
              <a:t>Exploratory</a:t>
            </a:r>
            <a:r>
              <a:rPr lang="es-ES" sz="4900"/>
              <a:t> Data Analysis</a:t>
            </a:r>
            <a:endParaRPr sz="4900"/>
          </a:p>
        </p:txBody>
      </p:sp>
      <p:sp>
        <p:nvSpPr>
          <p:cNvPr id="1850" name="Google Shape;1850;p3"/>
          <p:cNvSpPr txBox="1"/>
          <p:nvPr>
            <p:ph idx="2" type="body"/>
          </p:nvPr>
        </p:nvSpPr>
        <p:spPr>
          <a:xfrm>
            <a:off x="3320401" y="1445804"/>
            <a:ext cx="2503200" cy="50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3"/>
              </a:buClr>
              <a:buSzPts val="7200"/>
              <a:buNone/>
            </a:pPr>
            <a:r>
              <a:rPr lang="es-ES">
                <a:solidFill>
                  <a:schemeClr val="accent3"/>
                </a:solidFill>
              </a:rPr>
              <a:t>01</a:t>
            </a:r>
            <a:endParaRPr/>
          </a:p>
        </p:txBody>
      </p:sp>
      <p:pic>
        <p:nvPicPr>
          <p:cNvPr id="1851" name="Google Shape;1851;p3"/>
          <p:cNvPicPr preferRelativeResize="0"/>
          <p:nvPr/>
        </p:nvPicPr>
        <p:blipFill rotWithShape="1">
          <a:blip r:embed="rId4">
            <a:alphaModFix/>
          </a:blip>
          <a:srcRect b="0" l="0" r="0" t="0"/>
          <a:stretch/>
        </p:blipFill>
        <p:spPr>
          <a:xfrm>
            <a:off x="5093803" y="1445740"/>
            <a:ext cx="370553" cy="500246"/>
          </a:xfrm>
          <a:prstGeom prst="rect">
            <a:avLst/>
          </a:prstGeom>
          <a:noFill/>
          <a:ln>
            <a:noFill/>
          </a:ln>
        </p:spPr>
      </p:pic>
      <p:sp>
        <p:nvSpPr>
          <p:cNvPr id="1852" name="Google Shape;1852;p3"/>
          <p:cNvSpPr/>
          <p:nvPr/>
        </p:nvSpPr>
        <p:spPr>
          <a:xfrm>
            <a:off x="7763640" y="399073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53" name="Google Shape;1853;p3"/>
          <p:cNvSpPr/>
          <p:nvPr/>
        </p:nvSpPr>
        <p:spPr>
          <a:xfrm>
            <a:off x="7562679" y="3702295"/>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nvGrpSpPr>
          <p:cNvPr id="1854" name="Google Shape;1854;p3"/>
          <p:cNvGrpSpPr/>
          <p:nvPr/>
        </p:nvGrpSpPr>
        <p:grpSpPr>
          <a:xfrm>
            <a:off x="7934706" y="918079"/>
            <a:ext cx="413725" cy="193850"/>
            <a:chOff x="2240475" y="3205350"/>
            <a:chExt cx="413725" cy="193850"/>
          </a:xfrm>
        </p:grpSpPr>
        <p:sp>
          <p:nvSpPr>
            <p:cNvPr id="1855" name="Google Shape;1855;p3"/>
            <p:cNvSpPr/>
            <p:nvPr/>
          </p:nvSpPr>
          <p:spPr>
            <a:xfrm>
              <a:off x="2379975" y="3205350"/>
              <a:ext cx="49925" cy="38600"/>
            </a:xfrm>
            <a:custGeom>
              <a:rect b="b" l="l" r="r" t="t"/>
              <a:pathLst>
                <a:path extrusionOk="0" h="1544" w="1997">
                  <a:moveTo>
                    <a:pt x="998" y="0"/>
                  </a:moveTo>
                  <a:cubicBezTo>
                    <a:pt x="0" y="0"/>
                    <a:pt x="0" y="1543"/>
                    <a:pt x="998" y="1543"/>
                  </a:cubicBezTo>
                  <a:cubicBezTo>
                    <a:pt x="1997" y="1543"/>
                    <a:pt x="1997" y="0"/>
                    <a:pt x="9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56" name="Google Shape;1856;p3"/>
            <p:cNvSpPr/>
            <p:nvPr/>
          </p:nvSpPr>
          <p:spPr>
            <a:xfrm>
              <a:off x="2465325" y="3213000"/>
              <a:ext cx="49950" cy="38600"/>
            </a:xfrm>
            <a:custGeom>
              <a:rect b="b" l="l" r="r" t="t"/>
              <a:pathLst>
                <a:path extrusionOk="0" h="1544" w="1998">
                  <a:moveTo>
                    <a:pt x="999" y="1"/>
                  </a:moveTo>
                  <a:cubicBezTo>
                    <a:pt x="1" y="1"/>
                    <a:pt x="1" y="1544"/>
                    <a:pt x="999" y="1544"/>
                  </a:cubicBezTo>
                  <a:cubicBezTo>
                    <a:pt x="1998" y="1544"/>
                    <a:pt x="1998"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57" name="Google Shape;1857;p3"/>
            <p:cNvSpPr/>
            <p:nvPr/>
          </p:nvSpPr>
          <p:spPr>
            <a:xfrm>
              <a:off x="2240475" y="3205925"/>
              <a:ext cx="413725" cy="193275"/>
            </a:xfrm>
            <a:custGeom>
              <a:rect b="b" l="l" r="r" t="t"/>
              <a:pathLst>
                <a:path extrusionOk="0" h="7731" w="16549">
                  <a:moveTo>
                    <a:pt x="15600" y="1"/>
                  </a:moveTo>
                  <a:cubicBezTo>
                    <a:pt x="15299" y="1"/>
                    <a:pt x="15016" y="168"/>
                    <a:pt x="14940" y="556"/>
                  </a:cubicBezTo>
                  <a:cubicBezTo>
                    <a:pt x="14338" y="3562"/>
                    <a:pt x="11627" y="6070"/>
                    <a:pt x="8518" y="6172"/>
                  </a:cubicBezTo>
                  <a:cubicBezTo>
                    <a:pt x="8442" y="6174"/>
                    <a:pt x="8366" y="6176"/>
                    <a:pt x="8289" y="6176"/>
                  </a:cubicBezTo>
                  <a:cubicBezTo>
                    <a:pt x="5267" y="6176"/>
                    <a:pt x="2463" y="4000"/>
                    <a:pt x="1655" y="1101"/>
                  </a:cubicBezTo>
                  <a:cubicBezTo>
                    <a:pt x="1546" y="720"/>
                    <a:pt x="1244" y="555"/>
                    <a:pt x="937" y="555"/>
                  </a:cubicBezTo>
                  <a:cubicBezTo>
                    <a:pt x="474" y="555"/>
                    <a:pt x="0" y="930"/>
                    <a:pt x="157" y="1509"/>
                  </a:cubicBezTo>
                  <a:cubicBezTo>
                    <a:pt x="1143" y="5041"/>
                    <a:pt x="4560" y="7731"/>
                    <a:pt x="8247" y="7731"/>
                  </a:cubicBezTo>
                  <a:cubicBezTo>
                    <a:pt x="8337" y="7731"/>
                    <a:pt x="8428" y="7729"/>
                    <a:pt x="8518" y="7726"/>
                  </a:cubicBezTo>
                  <a:cubicBezTo>
                    <a:pt x="12285" y="7578"/>
                    <a:pt x="15688" y="4663"/>
                    <a:pt x="16426" y="964"/>
                  </a:cubicBezTo>
                  <a:cubicBezTo>
                    <a:pt x="16549" y="384"/>
                    <a:pt x="16055" y="1"/>
                    <a:pt x="156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858" name="Google Shape;1858;p3"/>
          <p:cNvGrpSpPr/>
          <p:nvPr/>
        </p:nvGrpSpPr>
        <p:grpSpPr>
          <a:xfrm rot="-2029066">
            <a:off x="1299927" y="866227"/>
            <a:ext cx="161681" cy="272111"/>
            <a:chOff x="3450975" y="853900"/>
            <a:chExt cx="2529325" cy="4256900"/>
          </a:xfrm>
        </p:grpSpPr>
        <p:sp>
          <p:nvSpPr>
            <p:cNvPr id="1859" name="Google Shape;1859;p3"/>
            <p:cNvSpPr/>
            <p:nvPr/>
          </p:nvSpPr>
          <p:spPr>
            <a:xfrm>
              <a:off x="4033050" y="4551200"/>
              <a:ext cx="1411025" cy="559600"/>
            </a:xfrm>
            <a:custGeom>
              <a:rect b="b" l="l" r="r" t="t"/>
              <a:pathLst>
                <a:path extrusionOk="0" h="22384" w="56441">
                  <a:moveTo>
                    <a:pt x="4037" y="1"/>
                  </a:moveTo>
                  <a:cubicBezTo>
                    <a:pt x="3670" y="1"/>
                    <a:pt x="3336" y="267"/>
                    <a:pt x="3303" y="601"/>
                  </a:cubicBezTo>
                  <a:lnTo>
                    <a:pt x="67" y="21516"/>
                  </a:lnTo>
                  <a:cubicBezTo>
                    <a:pt x="1" y="21983"/>
                    <a:pt x="367" y="22383"/>
                    <a:pt x="801" y="22383"/>
                  </a:cubicBezTo>
                  <a:lnTo>
                    <a:pt x="56441" y="22383"/>
                  </a:lnTo>
                  <a:lnTo>
                    <a:pt x="51971" y="568"/>
                  </a:lnTo>
                  <a:cubicBezTo>
                    <a:pt x="51904" y="234"/>
                    <a:pt x="51604" y="1"/>
                    <a:pt x="512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60" name="Google Shape;1860;p3"/>
            <p:cNvSpPr/>
            <p:nvPr/>
          </p:nvSpPr>
          <p:spPr>
            <a:xfrm>
              <a:off x="3450975" y="853900"/>
              <a:ext cx="2529325" cy="3517200"/>
            </a:xfrm>
            <a:custGeom>
              <a:rect b="b" l="l" r="r" t="t"/>
              <a:pathLst>
                <a:path extrusionOk="0" h="140688" w="101173">
                  <a:moveTo>
                    <a:pt x="49240" y="1"/>
                  </a:moveTo>
                  <a:cubicBezTo>
                    <a:pt x="48829" y="1"/>
                    <a:pt x="48413" y="191"/>
                    <a:pt x="48135" y="620"/>
                  </a:cubicBezTo>
                  <a:lnTo>
                    <a:pt x="300" y="74874"/>
                  </a:lnTo>
                  <a:cubicBezTo>
                    <a:pt x="67" y="75240"/>
                    <a:pt x="0" y="75674"/>
                    <a:pt x="167" y="76074"/>
                  </a:cubicBezTo>
                  <a:lnTo>
                    <a:pt x="26352" y="139887"/>
                  </a:lnTo>
                  <a:cubicBezTo>
                    <a:pt x="26553" y="140387"/>
                    <a:pt x="27020" y="140687"/>
                    <a:pt x="27553" y="140687"/>
                  </a:cubicBezTo>
                  <a:lnTo>
                    <a:pt x="74187" y="140687"/>
                  </a:lnTo>
                  <a:cubicBezTo>
                    <a:pt x="74720" y="140687"/>
                    <a:pt x="75221" y="140354"/>
                    <a:pt x="75421" y="139853"/>
                  </a:cubicBezTo>
                  <a:lnTo>
                    <a:pt x="101006" y="75441"/>
                  </a:lnTo>
                  <a:cubicBezTo>
                    <a:pt x="101173" y="75074"/>
                    <a:pt x="101139" y="74640"/>
                    <a:pt x="100906" y="74273"/>
                  </a:cubicBezTo>
                  <a:lnTo>
                    <a:pt x="56507" y="854"/>
                  </a:lnTo>
                  <a:cubicBezTo>
                    <a:pt x="56236" y="401"/>
                    <a:pt x="55804" y="199"/>
                    <a:pt x="55377" y="199"/>
                  </a:cubicBezTo>
                  <a:cubicBezTo>
                    <a:pt x="54702" y="199"/>
                    <a:pt x="54039" y="704"/>
                    <a:pt x="54039" y="1521"/>
                  </a:cubicBezTo>
                  <a:lnTo>
                    <a:pt x="54039" y="67035"/>
                  </a:lnTo>
                  <a:cubicBezTo>
                    <a:pt x="56774" y="67802"/>
                    <a:pt x="58809" y="70337"/>
                    <a:pt x="58809" y="73339"/>
                  </a:cubicBezTo>
                  <a:cubicBezTo>
                    <a:pt x="58809" y="76975"/>
                    <a:pt x="55873" y="79911"/>
                    <a:pt x="52238" y="79911"/>
                  </a:cubicBezTo>
                  <a:cubicBezTo>
                    <a:pt x="48602" y="79911"/>
                    <a:pt x="45666" y="76975"/>
                    <a:pt x="45666" y="73339"/>
                  </a:cubicBezTo>
                  <a:cubicBezTo>
                    <a:pt x="45666" y="70270"/>
                    <a:pt x="47768" y="67735"/>
                    <a:pt x="50570" y="67001"/>
                  </a:cubicBezTo>
                  <a:lnTo>
                    <a:pt x="50570" y="1321"/>
                  </a:lnTo>
                  <a:cubicBezTo>
                    <a:pt x="50570" y="513"/>
                    <a:pt x="49913" y="1"/>
                    <a:pt x="492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1861" name="Google Shape;1861;p3"/>
          <p:cNvGrpSpPr/>
          <p:nvPr/>
        </p:nvGrpSpPr>
        <p:grpSpPr>
          <a:xfrm rot="-2029066">
            <a:off x="829806" y="641701"/>
            <a:ext cx="823952" cy="373508"/>
            <a:chOff x="1555926" y="625900"/>
            <a:chExt cx="1525988" cy="691750"/>
          </a:xfrm>
        </p:grpSpPr>
        <p:sp>
          <p:nvSpPr>
            <p:cNvPr id="1862" name="Google Shape;1862;p3"/>
            <p:cNvSpPr/>
            <p:nvPr/>
          </p:nvSpPr>
          <p:spPr>
            <a:xfrm>
              <a:off x="1632175" y="625900"/>
              <a:ext cx="1392675" cy="618800"/>
            </a:xfrm>
            <a:custGeom>
              <a:rect b="b" l="l" r="r" t="t"/>
              <a:pathLst>
                <a:path extrusionOk="0" fill="none" h="24752" w="55707">
                  <a:moveTo>
                    <a:pt x="0" y="24751"/>
                  </a:moveTo>
                  <a:cubicBezTo>
                    <a:pt x="0" y="24751"/>
                    <a:pt x="24751" y="0"/>
                    <a:pt x="55707" y="24751"/>
                  </a:cubicBezTo>
                </a:path>
              </a:pathLst>
            </a:custGeom>
            <a:noFill/>
            <a:ln cap="flat" cmpd="sng" w="19050">
              <a:solidFill>
                <a:schemeClr val="lt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63" name="Google Shape;1863;p3"/>
            <p:cNvSpPr/>
            <p:nvPr/>
          </p:nvSpPr>
          <p:spPr>
            <a:xfrm>
              <a:off x="1555926" y="1202616"/>
              <a:ext cx="115003" cy="115003"/>
            </a:xfrm>
            <a:custGeom>
              <a:rect b="b" l="l" r="r" t="t"/>
              <a:pathLst>
                <a:path extrusionOk="0" h="3237" w="3237">
                  <a:moveTo>
                    <a:pt x="1602" y="0"/>
                  </a:moveTo>
                  <a:cubicBezTo>
                    <a:pt x="735" y="0"/>
                    <a:pt x="1" y="734"/>
                    <a:pt x="1" y="1635"/>
                  </a:cubicBezTo>
                  <a:cubicBezTo>
                    <a:pt x="1" y="2536"/>
                    <a:pt x="735" y="3236"/>
                    <a:pt x="1602" y="3236"/>
                  </a:cubicBezTo>
                  <a:cubicBezTo>
                    <a:pt x="2503" y="3236"/>
                    <a:pt x="3237" y="2536"/>
                    <a:pt x="3237" y="1635"/>
                  </a:cubicBezTo>
                  <a:cubicBezTo>
                    <a:pt x="3237" y="734"/>
                    <a:pt x="2503" y="0"/>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64" name="Google Shape;1864;p3"/>
            <p:cNvSpPr/>
            <p:nvPr/>
          </p:nvSpPr>
          <p:spPr>
            <a:xfrm>
              <a:off x="2966915" y="1202583"/>
              <a:ext cx="114999" cy="115067"/>
            </a:xfrm>
            <a:custGeom>
              <a:rect b="b" l="l" r="r" t="t"/>
              <a:pathLst>
                <a:path extrusionOk="0" h="3237" w="3236">
                  <a:moveTo>
                    <a:pt x="1635" y="0"/>
                  </a:moveTo>
                  <a:cubicBezTo>
                    <a:pt x="734" y="0"/>
                    <a:pt x="0" y="734"/>
                    <a:pt x="0" y="1635"/>
                  </a:cubicBezTo>
                  <a:cubicBezTo>
                    <a:pt x="0" y="2536"/>
                    <a:pt x="734" y="3236"/>
                    <a:pt x="1635" y="3236"/>
                  </a:cubicBezTo>
                  <a:cubicBezTo>
                    <a:pt x="2535" y="3236"/>
                    <a:pt x="3236" y="2536"/>
                    <a:pt x="3236" y="1635"/>
                  </a:cubicBezTo>
                  <a:cubicBezTo>
                    <a:pt x="3236" y="734"/>
                    <a:pt x="2535" y="0"/>
                    <a:pt x="16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865" name="Google Shape;1865;p3"/>
            <p:cNvSpPr/>
            <p:nvPr/>
          </p:nvSpPr>
          <p:spPr>
            <a:xfrm>
              <a:off x="2271016" y="912023"/>
              <a:ext cx="115002" cy="114953"/>
            </a:xfrm>
            <a:custGeom>
              <a:rect b="b" l="l" r="r" t="t"/>
              <a:pathLst>
                <a:path extrusionOk="0" h="2736" w="2737">
                  <a:moveTo>
                    <a:pt x="1" y="1"/>
                  </a:moveTo>
                  <a:lnTo>
                    <a:pt x="1" y="2736"/>
                  </a:lnTo>
                  <a:lnTo>
                    <a:pt x="2736" y="2736"/>
                  </a:lnTo>
                  <a:lnTo>
                    <a:pt x="27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1866" name="Google Shape;1866;p3"/>
          <p:cNvSpPr/>
          <p:nvPr/>
        </p:nvSpPr>
        <p:spPr>
          <a:xfrm>
            <a:off x="935601" y="1558412"/>
            <a:ext cx="152700" cy="15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1867" name="Google Shape;1867;p3"/>
          <p:cNvPicPr preferRelativeResize="0"/>
          <p:nvPr/>
        </p:nvPicPr>
        <p:blipFill rotWithShape="1">
          <a:blip r:embed="rId5">
            <a:alphaModFix/>
          </a:blip>
          <a:srcRect b="0" l="0" r="0" t="0"/>
          <a:stretch/>
        </p:blipFill>
        <p:spPr>
          <a:xfrm>
            <a:off x="940943" y="3874108"/>
            <a:ext cx="2190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51"/>
                                        </p:tgtEl>
                                        <p:attrNameLst>
                                          <p:attrName>style.visibility</p:attrName>
                                        </p:attrNameLst>
                                      </p:cBhvr>
                                      <p:to>
                                        <p:strVal val="visible"/>
                                      </p:to>
                                    </p:set>
                                    <p:anim calcmode="lin" valueType="num">
                                      <p:cBhvr additive="base">
                                        <p:cTn dur="500"/>
                                        <p:tgtEl>
                                          <p:spTgt spid="1851"/>
                                        </p:tgtEl>
                                        <p:attrNameLst>
                                          <p:attrName>ppt_w</p:attrName>
                                        </p:attrNameLst>
                                      </p:cBhvr>
                                      <p:tavLst>
                                        <p:tav fmla="" tm="0">
                                          <p:val>
                                            <p:strVal val="0"/>
                                          </p:val>
                                        </p:tav>
                                        <p:tav fmla="" tm="100000">
                                          <p:val>
                                            <p:strVal val="#ppt_w"/>
                                          </p:val>
                                        </p:tav>
                                      </p:tavLst>
                                    </p:anim>
                                    <p:anim calcmode="lin" valueType="num">
                                      <p:cBhvr additive="base">
                                        <p:cTn dur="500"/>
                                        <p:tgtEl>
                                          <p:spTgt spid="185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1000"/>
                                        <p:tgtEl>
                                          <p:spTgt spid="18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49">
                                            <p:txEl>
                                              <p:pRg end="0" st="0"/>
                                            </p:txEl>
                                          </p:spTgt>
                                        </p:tgtEl>
                                        <p:attrNameLst>
                                          <p:attrName>style.visibility</p:attrName>
                                        </p:attrNameLst>
                                      </p:cBhvr>
                                      <p:to>
                                        <p:strVal val="visible"/>
                                      </p:to>
                                    </p:set>
                                    <p:animEffect filter="fade" transition="in">
                                      <p:cBhvr>
                                        <p:cTn dur="1000"/>
                                        <p:tgtEl>
                                          <p:spTgt spid="184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7"/>
          <p:cNvSpPr txBox="1"/>
          <p:nvPr>
            <p:ph type="title"/>
          </p:nvPr>
        </p:nvSpPr>
        <p:spPr>
          <a:xfrm>
            <a:off x="701600" y="1472900"/>
            <a:ext cx="34638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Get a feel for Data Distributions</a:t>
            </a:r>
            <a:endParaRPr sz="3200"/>
          </a:p>
        </p:txBody>
      </p:sp>
      <p:sp>
        <p:nvSpPr>
          <p:cNvPr id="1873" name="Google Shape;1873;p7"/>
          <p:cNvSpPr/>
          <p:nvPr/>
        </p:nvSpPr>
        <p:spPr>
          <a:xfrm>
            <a:off x="3069721" y="669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74" name="Google Shape;1874;p7"/>
          <p:cNvSpPr/>
          <p:nvPr/>
        </p:nvSpPr>
        <p:spPr>
          <a:xfrm>
            <a:off x="3457189" y="10599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875" name="Google Shape;1875;p7"/>
          <p:cNvPicPr preferRelativeResize="0"/>
          <p:nvPr/>
        </p:nvPicPr>
        <p:blipFill rotWithShape="1">
          <a:blip r:embed="rId3">
            <a:alphaModFix/>
          </a:blip>
          <a:srcRect b="0" l="0" r="0" t="0"/>
          <a:stretch/>
        </p:blipFill>
        <p:spPr>
          <a:xfrm>
            <a:off x="1064515" y="963956"/>
            <a:ext cx="358184" cy="358184"/>
          </a:xfrm>
          <a:prstGeom prst="rect">
            <a:avLst/>
          </a:prstGeom>
          <a:noFill/>
          <a:ln>
            <a:noFill/>
          </a:ln>
        </p:spPr>
      </p:pic>
      <p:pic>
        <p:nvPicPr>
          <p:cNvPr descr="A group of graphs with blue squares&#10;&#10;Description automatically generated with medium confidence" id="1876" name="Google Shape;1876;p7"/>
          <p:cNvPicPr preferRelativeResize="0"/>
          <p:nvPr/>
        </p:nvPicPr>
        <p:blipFill rotWithShape="1">
          <a:blip r:embed="rId4">
            <a:alphaModFix/>
          </a:blip>
          <a:srcRect b="0" l="0" r="0" t="0"/>
          <a:stretch/>
        </p:blipFill>
        <p:spPr>
          <a:xfrm>
            <a:off x="4134593" y="378618"/>
            <a:ext cx="4386263" cy="4386263"/>
          </a:xfrm>
          <a:prstGeom prst="rect">
            <a:avLst/>
          </a:prstGeom>
          <a:noFill/>
          <a:ln>
            <a:noFill/>
          </a:ln>
        </p:spPr>
      </p:pic>
      <p:pic>
        <p:nvPicPr>
          <p:cNvPr id="1877" name="Google Shape;1877;p7"/>
          <p:cNvPicPr preferRelativeResize="0"/>
          <p:nvPr/>
        </p:nvPicPr>
        <p:blipFill rotWithShape="1">
          <a:blip r:embed="rId5">
            <a:alphaModFix/>
          </a:blip>
          <a:srcRect b="0" l="0" r="0" t="0"/>
          <a:stretch/>
        </p:blipFill>
        <p:spPr>
          <a:xfrm>
            <a:off x="5602078" y="3205525"/>
            <a:ext cx="358184" cy="358184"/>
          </a:xfrm>
          <a:prstGeom prst="rect">
            <a:avLst/>
          </a:prstGeom>
          <a:noFill/>
          <a:ln>
            <a:noFill/>
          </a:ln>
        </p:spPr>
      </p:pic>
      <p:sp>
        <p:nvSpPr>
          <p:cNvPr id="1878" name="Google Shape;1878;p7"/>
          <p:cNvSpPr txBox="1"/>
          <p:nvPr>
            <p:ph idx="1" type="body"/>
          </p:nvPr>
        </p:nvSpPr>
        <p:spPr>
          <a:xfrm>
            <a:off x="1007900" y="2912475"/>
            <a:ext cx="2851200" cy="113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es-ES">
                <a:solidFill>
                  <a:srgbClr val="695D46"/>
                </a:solidFill>
                <a:latin typeface="Comic Sans MS"/>
                <a:ea typeface="Comic Sans MS"/>
                <a:cs typeface="Comic Sans MS"/>
                <a:sym typeface="Comic Sans MS"/>
              </a:rPr>
              <a:t>* </a:t>
            </a:r>
            <a:r>
              <a:rPr b="1" lang="es-ES">
                <a:solidFill>
                  <a:srgbClr val="695D46"/>
                </a:solidFill>
                <a:latin typeface="Comic Sans MS"/>
                <a:ea typeface="Comic Sans MS"/>
                <a:cs typeface="Comic Sans MS"/>
                <a:sym typeface="Comic Sans MS"/>
              </a:rPr>
              <a:t>Variable</a:t>
            </a:r>
            <a:r>
              <a:rPr lang="es-ES">
                <a:solidFill>
                  <a:srgbClr val="695D46"/>
                </a:solidFill>
                <a:latin typeface="Comic Sans MS"/>
                <a:ea typeface="Comic Sans MS"/>
                <a:cs typeface="Comic Sans MS"/>
                <a:sym typeface="Comic Sans MS"/>
              </a:rPr>
              <a:t> </a:t>
            </a:r>
            <a:r>
              <a:rPr b="1" lang="es-ES">
                <a:solidFill>
                  <a:srgbClr val="695D46"/>
                </a:solidFill>
                <a:latin typeface="Comic Sans MS"/>
                <a:ea typeface="Comic Sans MS"/>
                <a:cs typeface="Comic Sans MS"/>
                <a:sym typeface="Comic Sans MS"/>
              </a:rPr>
              <a:t>Age </a:t>
            </a:r>
            <a:r>
              <a:rPr lang="es-ES">
                <a:solidFill>
                  <a:srgbClr val="695D46"/>
                </a:solidFill>
                <a:latin typeface="Comic Sans MS"/>
                <a:ea typeface="Comic Sans MS"/>
                <a:cs typeface="Comic Sans MS"/>
                <a:sym typeface="Comic Sans MS"/>
              </a:rPr>
              <a:t>is discrete in a sense that it may not be helpful in linear regression analysis, thus we may consider to </a:t>
            </a:r>
            <a:r>
              <a:rPr b="1" lang="es-ES">
                <a:solidFill>
                  <a:srgbClr val="695D46"/>
                </a:solidFill>
                <a:latin typeface="Comic Sans MS"/>
                <a:ea typeface="Comic Sans MS"/>
                <a:cs typeface="Comic Sans MS"/>
                <a:sym typeface="Comic Sans MS"/>
              </a:rPr>
              <a:t>drop it</a:t>
            </a:r>
            <a:endParaRPr b="1">
              <a:solidFill>
                <a:srgbClr val="695D4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500"/>
                                        <p:tgtEl>
                                          <p:spTgt spid="1872"/>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75"/>
                                        </p:tgtEl>
                                        <p:attrNameLst>
                                          <p:attrName>style.visibility</p:attrName>
                                        </p:attrNameLst>
                                      </p:cBhvr>
                                      <p:to>
                                        <p:strVal val="visible"/>
                                      </p:to>
                                    </p:set>
                                    <p:anim calcmode="lin" valueType="num">
                                      <p:cBhvr additive="base">
                                        <p:cTn dur="500"/>
                                        <p:tgtEl>
                                          <p:spTgt spid="1875"/>
                                        </p:tgtEl>
                                        <p:attrNameLst>
                                          <p:attrName>ppt_w</p:attrName>
                                        </p:attrNameLst>
                                      </p:cBhvr>
                                      <p:tavLst>
                                        <p:tav fmla="" tm="0">
                                          <p:val>
                                            <p:strVal val="0"/>
                                          </p:val>
                                        </p:tav>
                                        <p:tav fmla="" tm="100000">
                                          <p:val>
                                            <p:strVal val="#ppt_w"/>
                                          </p:val>
                                        </p:tav>
                                      </p:tavLst>
                                    </p:anim>
                                    <p:anim calcmode="lin" valueType="num">
                                      <p:cBhvr additive="base">
                                        <p:cTn dur="500"/>
                                        <p:tgtEl>
                                          <p:spTgt spid="187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5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par>
                                <p:cTn fill="hold" nodeType="withEffect" presetClass="entr" presetID="23" presetSubtype="16">
                                  <p:stCondLst>
                                    <p:cond delay="0"/>
                                  </p:stCondLst>
                                  <p:childTnLst>
                                    <p:set>
                                      <p:cBhvr>
                                        <p:cTn dur="1" fill="hold">
                                          <p:stCondLst>
                                            <p:cond delay="0"/>
                                          </p:stCondLst>
                                        </p:cTn>
                                        <p:tgtEl>
                                          <p:spTgt spid="1877"/>
                                        </p:tgtEl>
                                        <p:attrNameLst>
                                          <p:attrName>style.visibility</p:attrName>
                                        </p:attrNameLst>
                                      </p:cBhvr>
                                      <p:to>
                                        <p:strVal val="visible"/>
                                      </p:to>
                                    </p:set>
                                    <p:anim calcmode="lin" valueType="num">
                                      <p:cBhvr additive="base">
                                        <p:cTn dur="500"/>
                                        <p:tgtEl>
                                          <p:spTgt spid="1877"/>
                                        </p:tgtEl>
                                        <p:attrNameLst>
                                          <p:attrName>ppt_w</p:attrName>
                                        </p:attrNameLst>
                                      </p:cBhvr>
                                      <p:tavLst>
                                        <p:tav fmla="" tm="0">
                                          <p:val>
                                            <p:strVal val="0"/>
                                          </p:val>
                                        </p:tav>
                                        <p:tav fmla="" tm="100000">
                                          <p:val>
                                            <p:strVal val="#ppt_w"/>
                                          </p:val>
                                        </p:tav>
                                      </p:tavLst>
                                    </p:anim>
                                    <p:anim calcmode="lin" valueType="num">
                                      <p:cBhvr additive="base">
                                        <p:cTn dur="500"/>
                                        <p:tgtEl>
                                          <p:spTgt spid="187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1000"/>
                                        <p:tgtEl>
                                          <p:spTgt spid="1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id="1883" name="Google Shape;1883;g2ce2eb8d565_0_309"/>
          <p:cNvPicPr preferRelativeResize="0"/>
          <p:nvPr/>
        </p:nvPicPr>
        <p:blipFill>
          <a:blip r:embed="rId3">
            <a:alphaModFix/>
          </a:blip>
          <a:stretch>
            <a:fillRect/>
          </a:stretch>
        </p:blipFill>
        <p:spPr>
          <a:xfrm>
            <a:off x="4134650" y="797275"/>
            <a:ext cx="4175700" cy="3457650"/>
          </a:xfrm>
          <a:prstGeom prst="rect">
            <a:avLst/>
          </a:prstGeom>
          <a:noFill/>
          <a:ln>
            <a:noFill/>
          </a:ln>
        </p:spPr>
      </p:pic>
      <p:sp>
        <p:nvSpPr>
          <p:cNvPr id="1884" name="Google Shape;1884;g2ce2eb8d565_0_309"/>
          <p:cNvSpPr txBox="1"/>
          <p:nvPr>
            <p:ph type="title"/>
          </p:nvPr>
        </p:nvSpPr>
        <p:spPr>
          <a:xfrm>
            <a:off x="831949" y="1805494"/>
            <a:ext cx="3302700" cy="1139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Pacifico"/>
              <a:buNone/>
            </a:pPr>
            <a:r>
              <a:rPr lang="es-ES" sz="3200"/>
              <a:t>Identify Potential Outliers using Boxplot</a:t>
            </a:r>
            <a:endParaRPr sz="3200"/>
          </a:p>
        </p:txBody>
      </p:sp>
      <p:sp>
        <p:nvSpPr>
          <p:cNvPr id="1885" name="Google Shape;1885;g2ce2eb8d565_0_309"/>
          <p:cNvSpPr/>
          <p:nvPr/>
        </p:nvSpPr>
        <p:spPr>
          <a:xfrm>
            <a:off x="3069721" y="669581"/>
            <a:ext cx="306743" cy="301068"/>
          </a:xfrm>
          <a:custGeom>
            <a:rect b="b" l="l" r="r" t="t"/>
            <a:pathLst>
              <a:path extrusionOk="0" h="57401" w="58483">
                <a:moveTo>
                  <a:pt x="36278" y="0"/>
                </a:moveTo>
                <a:cubicBezTo>
                  <a:pt x="34697" y="0"/>
                  <a:pt x="33127" y="195"/>
                  <a:pt x="31629" y="591"/>
                </a:cubicBezTo>
                <a:lnTo>
                  <a:pt x="31618" y="591"/>
                </a:lnTo>
                <a:cubicBezTo>
                  <a:pt x="25730" y="2145"/>
                  <a:pt x="20965" y="6070"/>
                  <a:pt x="18276" y="11595"/>
                </a:cubicBezTo>
                <a:cubicBezTo>
                  <a:pt x="15542" y="17211"/>
                  <a:pt x="15565" y="24903"/>
                  <a:pt x="18333" y="30178"/>
                </a:cubicBezTo>
                <a:cubicBezTo>
                  <a:pt x="20755" y="34787"/>
                  <a:pt x="25393" y="37533"/>
                  <a:pt x="29938" y="37533"/>
                </a:cubicBezTo>
                <a:cubicBezTo>
                  <a:pt x="31546" y="37533"/>
                  <a:pt x="33142" y="37189"/>
                  <a:pt x="34624" y="36463"/>
                </a:cubicBezTo>
                <a:cubicBezTo>
                  <a:pt x="36689" y="35453"/>
                  <a:pt x="39310" y="32583"/>
                  <a:pt x="40127" y="30450"/>
                </a:cubicBezTo>
                <a:cubicBezTo>
                  <a:pt x="41556" y="26718"/>
                  <a:pt x="40751" y="23122"/>
                  <a:pt x="37778" y="19968"/>
                </a:cubicBezTo>
                <a:cubicBezTo>
                  <a:pt x="36287" y="18375"/>
                  <a:pt x="34910" y="17569"/>
                  <a:pt x="33711" y="17569"/>
                </a:cubicBezTo>
                <a:cubicBezTo>
                  <a:pt x="33176" y="17569"/>
                  <a:pt x="32677" y="17729"/>
                  <a:pt x="32219" y="18050"/>
                </a:cubicBezTo>
                <a:cubicBezTo>
                  <a:pt x="30801" y="19049"/>
                  <a:pt x="30892" y="20887"/>
                  <a:pt x="32435" y="22827"/>
                </a:cubicBezTo>
                <a:cubicBezTo>
                  <a:pt x="33615" y="24313"/>
                  <a:pt x="33978" y="25549"/>
                  <a:pt x="33626" y="26877"/>
                </a:cubicBezTo>
                <a:cubicBezTo>
                  <a:pt x="33184" y="28512"/>
                  <a:pt x="32194" y="29329"/>
                  <a:pt x="30644" y="29329"/>
                </a:cubicBezTo>
                <a:cubicBezTo>
                  <a:pt x="30602" y="29329"/>
                  <a:pt x="30560" y="29328"/>
                  <a:pt x="30518" y="29327"/>
                </a:cubicBezTo>
                <a:cubicBezTo>
                  <a:pt x="28782" y="29270"/>
                  <a:pt x="27704" y="28715"/>
                  <a:pt x="26411" y="27206"/>
                </a:cubicBezTo>
                <a:cubicBezTo>
                  <a:pt x="24675" y="25186"/>
                  <a:pt x="24108" y="23337"/>
                  <a:pt x="24096" y="19718"/>
                </a:cubicBezTo>
                <a:cubicBezTo>
                  <a:pt x="24085" y="16939"/>
                  <a:pt x="24164" y="16439"/>
                  <a:pt x="24845" y="14987"/>
                </a:cubicBezTo>
                <a:cubicBezTo>
                  <a:pt x="26863" y="10694"/>
                  <a:pt x="31541" y="7731"/>
                  <a:pt x="36131" y="7731"/>
                </a:cubicBezTo>
                <a:cubicBezTo>
                  <a:pt x="36393" y="7731"/>
                  <a:pt x="36655" y="7741"/>
                  <a:pt x="36916" y="7761"/>
                </a:cubicBezTo>
                <a:cubicBezTo>
                  <a:pt x="39945" y="7976"/>
                  <a:pt x="41715" y="8907"/>
                  <a:pt x="44517" y="11720"/>
                </a:cubicBezTo>
                <a:cubicBezTo>
                  <a:pt x="47138" y="14363"/>
                  <a:pt x="48794" y="16995"/>
                  <a:pt x="49940" y="20285"/>
                </a:cubicBezTo>
                <a:cubicBezTo>
                  <a:pt x="50666" y="22373"/>
                  <a:pt x="50723" y="22906"/>
                  <a:pt x="50734" y="26956"/>
                </a:cubicBezTo>
                <a:cubicBezTo>
                  <a:pt x="50745" y="31607"/>
                  <a:pt x="50507" y="33003"/>
                  <a:pt x="49032" y="36928"/>
                </a:cubicBezTo>
                <a:cubicBezTo>
                  <a:pt x="46570" y="43485"/>
                  <a:pt x="40024" y="49192"/>
                  <a:pt x="32242" y="51552"/>
                </a:cubicBezTo>
                <a:cubicBezTo>
                  <a:pt x="30041" y="52221"/>
                  <a:pt x="29304" y="52300"/>
                  <a:pt x="25651" y="52300"/>
                </a:cubicBezTo>
                <a:cubicBezTo>
                  <a:pt x="22327" y="52300"/>
                  <a:pt x="21113" y="52187"/>
                  <a:pt x="19275" y="51688"/>
                </a:cubicBezTo>
                <a:cubicBezTo>
                  <a:pt x="13013" y="49986"/>
                  <a:pt x="8361" y="46322"/>
                  <a:pt x="5548" y="40876"/>
                </a:cubicBezTo>
                <a:cubicBezTo>
                  <a:pt x="4175" y="38199"/>
                  <a:pt x="3698" y="36735"/>
                  <a:pt x="2848" y="32526"/>
                </a:cubicBezTo>
                <a:cubicBezTo>
                  <a:pt x="2298" y="29797"/>
                  <a:pt x="1986" y="28755"/>
                  <a:pt x="1556" y="28755"/>
                </a:cubicBezTo>
                <a:cubicBezTo>
                  <a:pt x="1390" y="28755"/>
                  <a:pt x="1207" y="28909"/>
                  <a:pt x="987" y="29180"/>
                </a:cubicBezTo>
                <a:cubicBezTo>
                  <a:pt x="295" y="30019"/>
                  <a:pt x="0" y="33547"/>
                  <a:pt x="386" y="36259"/>
                </a:cubicBezTo>
                <a:cubicBezTo>
                  <a:pt x="1361" y="42952"/>
                  <a:pt x="5366" y="49169"/>
                  <a:pt x="11118" y="52890"/>
                </a:cubicBezTo>
                <a:cubicBezTo>
                  <a:pt x="15784" y="55913"/>
                  <a:pt x="21151" y="57401"/>
                  <a:pt x="26591" y="57401"/>
                </a:cubicBezTo>
                <a:cubicBezTo>
                  <a:pt x="33463" y="57401"/>
                  <a:pt x="40453" y="55026"/>
                  <a:pt x="46298" y="50372"/>
                </a:cubicBezTo>
                <a:cubicBezTo>
                  <a:pt x="52039" y="45788"/>
                  <a:pt x="56883" y="37178"/>
                  <a:pt x="58006" y="29554"/>
                </a:cubicBezTo>
                <a:cubicBezTo>
                  <a:pt x="58482" y="26287"/>
                  <a:pt x="58210" y="20387"/>
                  <a:pt x="57450" y="17449"/>
                </a:cubicBezTo>
                <a:cubicBezTo>
                  <a:pt x="55748" y="10937"/>
                  <a:pt x="51460" y="5526"/>
                  <a:pt x="45459" y="2281"/>
                </a:cubicBezTo>
                <a:cubicBezTo>
                  <a:pt x="42672" y="782"/>
                  <a:pt x="39452" y="0"/>
                  <a:pt x="362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86" name="Google Shape;1886;g2ce2eb8d565_0_309"/>
          <p:cNvSpPr/>
          <p:nvPr/>
        </p:nvSpPr>
        <p:spPr>
          <a:xfrm>
            <a:off x="3457189" y="1059944"/>
            <a:ext cx="401923" cy="247956"/>
          </a:xfrm>
          <a:custGeom>
            <a:rect b="b" l="l" r="r" t="t"/>
            <a:pathLst>
              <a:path extrusionOk="0" h="247956" w="401923">
                <a:moveTo>
                  <a:pt x="309394" y="5295"/>
                </a:moveTo>
                <a:cubicBezTo>
                  <a:pt x="248815" y="21106"/>
                  <a:pt x="142707" y="85971"/>
                  <a:pt x="82033" y="144360"/>
                </a:cubicBezTo>
                <a:cubicBezTo>
                  <a:pt x="12310" y="211511"/>
                  <a:pt x="-10646" y="241991"/>
                  <a:pt x="4404" y="247896"/>
                </a:cubicBezTo>
                <a:cubicBezTo>
                  <a:pt x="7071" y="248944"/>
                  <a:pt x="38884" y="236086"/>
                  <a:pt x="74889" y="219321"/>
                </a:cubicBezTo>
                <a:cubicBezTo>
                  <a:pt x="110989" y="202462"/>
                  <a:pt x="190046" y="168553"/>
                  <a:pt x="251101" y="143693"/>
                </a:cubicBezTo>
                <a:cubicBezTo>
                  <a:pt x="312061" y="118833"/>
                  <a:pt x="367211" y="95496"/>
                  <a:pt x="373879" y="91591"/>
                </a:cubicBezTo>
                <a:cubicBezTo>
                  <a:pt x="392833" y="80637"/>
                  <a:pt x="402644" y="65016"/>
                  <a:pt x="401882" y="47109"/>
                </a:cubicBezTo>
                <a:cubicBezTo>
                  <a:pt x="400263" y="6438"/>
                  <a:pt x="365497" y="-9279"/>
                  <a:pt x="309394" y="5390"/>
                </a:cubicBezTo>
                <a:lnTo>
                  <a:pt x="309394" y="53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887" name="Google Shape;1887;g2ce2eb8d565_0_309"/>
          <p:cNvPicPr preferRelativeResize="0"/>
          <p:nvPr/>
        </p:nvPicPr>
        <p:blipFill rotWithShape="1">
          <a:blip r:embed="rId4">
            <a:alphaModFix/>
          </a:blip>
          <a:srcRect b="0" l="0" r="0" t="0"/>
          <a:stretch/>
        </p:blipFill>
        <p:spPr>
          <a:xfrm>
            <a:off x="1064515" y="963956"/>
            <a:ext cx="358184" cy="358184"/>
          </a:xfrm>
          <a:prstGeom prst="rect">
            <a:avLst/>
          </a:prstGeom>
          <a:noFill/>
          <a:ln>
            <a:noFill/>
          </a:ln>
        </p:spPr>
      </p:pic>
      <p:pic>
        <p:nvPicPr>
          <p:cNvPr id="1888" name="Google Shape;1888;g2ce2eb8d565_0_309"/>
          <p:cNvPicPr preferRelativeResize="0"/>
          <p:nvPr/>
        </p:nvPicPr>
        <p:blipFill rotWithShape="1">
          <a:blip r:embed="rId5">
            <a:alphaModFix/>
          </a:blip>
          <a:srcRect b="0" l="0" r="0" t="0"/>
          <a:stretch/>
        </p:blipFill>
        <p:spPr>
          <a:xfrm>
            <a:off x="7800906" y="3059487"/>
            <a:ext cx="274962" cy="327652"/>
          </a:xfrm>
          <a:prstGeom prst="rect">
            <a:avLst/>
          </a:prstGeom>
          <a:noFill/>
          <a:ln>
            <a:noFill/>
          </a:ln>
        </p:spPr>
      </p:pic>
      <p:sp>
        <p:nvSpPr>
          <p:cNvPr id="1889" name="Google Shape;1889;g2ce2eb8d565_0_309"/>
          <p:cNvSpPr txBox="1"/>
          <p:nvPr>
            <p:ph idx="1" type="body"/>
          </p:nvPr>
        </p:nvSpPr>
        <p:spPr>
          <a:xfrm>
            <a:off x="942125" y="3115825"/>
            <a:ext cx="2851200" cy="113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400"/>
              <a:buNone/>
            </a:pPr>
            <a:r>
              <a:rPr lang="es-ES">
                <a:solidFill>
                  <a:srgbClr val="695D46"/>
                </a:solidFill>
                <a:latin typeface="Comic Sans MS"/>
                <a:ea typeface="Comic Sans MS"/>
                <a:cs typeface="Comic Sans MS"/>
                <a:sym typeface="Comic Sans MS"/>
              </a:rPr>
              <a:t>There are some potential outliers </a:t>
            </a:r>
            <a:r>
              <a:rPr lang="es-ES">
                <a:solidFill>
                  <a:srgbClr val="695D46"/>
                </a:solidFill>
                <a:latin typeface="Comic Sans MS"/>
                <a:ea typeface="Comic Sans MS"/>
                <a:cs typeface="Comic Sans MS"/>
                <a:sym typeface="Comic Sans MS"/>
              </a:rPr>
              <a:t>highlighted</a:t>
            </a:r>
            <a:r>
              <a:rPr lang="es-ES">
                <a:solidFill>
                  <a:srgbClr val="695D46"/>
                </a:solidFill>
                <a:latin typeface="Comic Sans MS"/>
                <a:ea typeface="Comic Sans MS"/>
                <a:cs typeface="Comic Sans MS"/>
                <a:sym typeface="Comic Sans MS"/>
              </a:rPr>
              <a:t> in the graph that can be considered to remove in further analysis</a:t>
            </a:r>
            <a:endParaRPr>
              <a:solidFill>
                <a:srgbClr val="695D46"/>
              </a:solidFill>
              <a:latin typeface="Comic Sans MS"/>
              <a:ea typeface="Comic Sans MS"/>
              <a:cs typeface="Comic Sans MS"/>
              <a:sym typeface="Comic Sans MS"/>
            </a:endParaRPr>
          </a:p>
        </p:txBody>
      </p:sp>
      <p:pic>
        <p:nvPicPr>
          <p:cNvPr id="1890" name="Google Shape;1890;g2ce2eb8d565_0_309"/>
          <p:cNvPicPr preferRelativeResize="0"/>
          <p:nvPr/>
        </p:nvPicPr>
        <p:blipFill rotWithShape="1">
          <a:blip r:embed="rId5">
            <a:alphaModFix/>
          </a:blip>
          <a:srcRect b="0" l="0" r="0" t="0"/>
          <a:stretch/>
        </p:blipFill>
        <p:spPr>
          <a:xfrm>
            <a:off x="6424172" y="3202279"/>
            <a:ext cx="274962" cy="327652"/>
          </a:xfrm>
          <a:prstGeom prst="rect">
            <a:avLst/>
          </a:prstGeom>
          <a:noFill/>
          <a:ln>
            <a:noFill/>
          </a:ln>
        </p:spPr>
      </p:pic>
      <p:pic>
        <p:nvPicPr>
          <p:cNvPr id="1891" name="Google Shape;1891;g2ce2eb8d565_0_309"/>
          <p:cNvPicPr preferRelativeResize="0"/>
          <p:nvPr/>
        </p:nvPicPr>
        <p:blipFill rotWithShape="1">
          <a:blip r:embed="rId5">
            <a:alphaModFix/>
          </a:blip>
          <a:srcRect b="0" l="0" r="0" t="0"/>
          <a:stretch/>
        </p:blipFill>
        <p:spPr>
          <a:xfrm>
            <a:off x="6424172" y="1926909"/>
            <a:ext cx="274962" cy="327652"/>
          </a:xfrm>
          <a:prstGeom prst="rect">
            <a:avLst/>
          </a:prstGeom>
          <a:noFill/>
          <a:ln>
            <a:noFill/>
          </a:ln>
        </p:spPr>
      </p:pic>
      <p:pic>
        <p:nvPicPr>
          <p:cNvPr id="1892" name="Google Shape;1892;g2ce2eb8d565_0_309"/>
          <p:cNvPicPr preferRelativeResize="0"/>
          <p:nvPr/>
        </p:nvPicPr>
        <p:blipFill rotWithShape="1">
          <a:blip r:embed="rId5">
            <a:alphaModFix/>
          </a:blip>
          <a:srcRect b="0" l="0" r="0" t="0"/>
          <a:stretch/>
        </p:blipFill>
        <p:spPr>
          <a:xfrm>
            <a:off x="4961350" y="1981635"/>
            <a:ext cx="274962" cy="327652"/>
          </a:xfrm>
          <a:prstGeom prst="rect">
            <a:avLst/>
          </a:prstGeom>
          <a:noFill/>
          <a:ln>
            <a:noFill/>
          </a:ln>
        </p:spPr>
      </p:pic>
      <p:pic>
        <p:nvPicPr>
          <p:cNvPr id="1893" name="Google Shape;1893;g2ce2eb8d565_0_309"/>
          <p:cNvPicPr preferRelativeResize="0"/>
          <p:nvPr/>
        </p:nvPicPr>
        <p:blipFill rotWithShape="1">
          <a:blip r:embed="rId5">
            <a:alphaModFix/>
          </a:blip>
          <a:srcRect b="0" l="0" r="0" t="0"/>
          <a:stretch/>
        </p:blipFill>
        <p:spPr>
          <a:xfrm>
            <a:off x="4896071" y="3202279"/>
            <a:ext cx="274962" cy="327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887"/>
                                        </p:tgtEl>
                                        <p:attrNameLst>
                                          <p:attrName>style.visibility</p:attrName>
                                        </p:attrNameLst>
                                      </p:cBhvr>
                                      <p:to>
                                        <p:strVal val="visible"/>
                                      </p:to>
                                    </p:set>
                                    <p:anim calcmode="lin" valueType="num">
                                      <p:cBhvr additive="base">
                                        <p:cTn dur="500"/>
                                        <p:tgtEl>
                                          <p:spTgt spid="1887"/>
                                        </p:tgtEl>
                                        <p:attrNameLst>
                                          <p:attrName>ppt_w</p:attrName>
                                        </p:attrNameLst>
                                      </p:cBhvr>
                                      <p:tavLst>
                                        <p:tav fmla="" tm="0">
                                          <p:val>
                                            <p:strVal val="0"/>
                                          </p:val>
                                        </p:tav>
                                        <p:tav fmla="" tm="100000">
                                          <p:val>
                                            <p:strVal val="#ppt_w"/>
                                          </p:val>
                                        </p:tav>
                                      </p:tavLst>
                                    </p:anim>
                                    <p:anim calcmode="lin" valueType="num">
                                      <p:cBhvr additive="base">
                                        <p:cTn dur="500"/>
                                        <p:tgtEl>
                                          <p:spTgt spid="188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500"/>
                                        <p:tgtEl>
                                          <p:spTgt spid="1886"/>
                                        </p:tgtEl>
                                      </p:cBhvr>
                                    </p:animEffect>
                                  </p:childTnLst>
                                </p:cTn>
                              </p:par>
                              <p:par>
                                <p:cTn fill="hold" nodeType="withEffect" presetClass="entr" presetID="23" presetSubtype="16">
                                  <p:stCondLst>
                                    <p:cond delay="0"/>
                                  </p:stCondLst>
                                  <p:childTnLst>
                                    <p:set>
                                      <p:cBhvr>
                                        <p:cTn dur="1" fill="hold">
                                          <p:stCondLst>
                                            <p:cond delay="0"/>
                                          </p:stCondLst>
                                        </p:cTn>
                                        <p:tgtEl>
                                          <p:spTgt spid="1888"/>
                                        </p:tgtEl>
                                        <p:attrNameLst>
                                          <p:attrName>style.visibility</p:attrName>
                                        </p:attrNameLst>
                                      </p:cBhvr>
                                      <p:to>
                                        <p:strVal val="visible"/>
                                      </p:to>
                                    </p:set>
                                    <p:anim calcmode="lin" valueType="num">
                                      <p:cBhvr additive="base">
                                        <p:cTn dur="500"/>
                                        <p:tgtEl>
                                          <p:spTgt spid="1888"/>
                                        </p:tgtEl>
                                        <p:attrNameLst>
                                          <p:attrName>ppt_w</p:attrName>
                                        </p:attrNameLst>
                                      </p:cBhvr>
                                      <p:tavLst>
                                        <p:tav fmla="" tm="0">
                                          <p:val>
                                            <p:strVal val="0"/>
                                          </p:val>
                                        </p:tav>
                                        <p:tav fmla="" tm="100000">
                                          <p:val>
                                            <p:strVal val="#ppt_w"/>
                                          </p:val>
                                        </p:tav>
                                      </p:tavLst>
                                    </p:anim>
                                    <p:anim calcmode="lin" valueType="num">
                                      <p:cBhvr additive="base">
                                        <p:cTn dur="500"/>
                                        <p:tgtEl>
                                          <p:spTgt spid="188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ersonalizado 40">
      <a:dk1>
        <a:srgbClr val="000000"/>
      </a:dk1>
      <a:lt1>
        <a:srgbClr val="FFFFFF"/>
      </a:lt1>
      <a:dk2>
        <a:srgbClr val="FF6445"/>
      </a:dk2>
      <a:lt2>
        <a:srgbClr val="999999"/>
      </a:lt2>
      <a:accent1>
        <a:srgbClr val="6FE5F4"/>
      </a:accent1>
      <a:accent2>
        <a:srgbClr val="FFEB56"/>
      </a:accent2>
      <a:accent3>
        <a:srgbClr val="02D0AC"/>
      </a:accent3>
      <a:accent4>
        <a:srgbClr val="F78EBA"/>
      </a:accent4>
      <a:accent5>
        <a:srgbClr val="6C9ED2"/>
      </a:accent5>
      <a:accent6>
        <a:srgbClr val="FFFFFF"/>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2021-10-12T08:06:43Z</dcterms:created>
  <dc:creator>Ruben Martin Sanchez</dc:creator>
</cp:coreProperties>
</file>